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notesMasterIdLst>
    <p:notesMasterId r:id="rId12"/>
  </p:notesMasterIdLst>
  <p:sldIdLst>
    <p:sldId id="256" r:id="rId2"/>
    <p:sldId id="293" r:id="rId3"/>
    <p:sldId id="289" r:id="rId4"/>
    <p:sldId id="277" r:id="rId5"/>
    <p:sldId id="291" r:id="rId6"/>
    <p:sldId id="292" r:id="rId7"/>
    <p:sldId id="297" r:id="rId8"/>
    <p:sldId id="298" r:id="rId9"/>
    <p:sldId id="299" r:id="rId10"/>
    <p:sldId id="296" r:id="rId11"/>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92621" autoAdjust="0"/>
  </p:normalViewPr>
  <p:slideViewPr>
    <p:cSldViewPr snapToObjects="1">
      <p:cViewPr varScale="1">
        <p:scale>
          <a:sx n="51" d="100"/>
          <a:sy n="51" d="100"/>
        </p:scale>
        <p:origin x="140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customXml" Target="../customXml/item5.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682E00B-5424-4C18-BC8B-F6DF6A9EB159}" type="datetimeFigureOut">
              <a:rPr lang="en-US" smtClean="0"/>
              <a:t>7/9/2015</a:t>
            </a:fld>
            <a:endParaRPr lang="en-US" dirty="0"/>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70D9749-5A1F-4C0A-83D8-81C4D1248C7A}" type="slidenum">
              <a:rPr lang="en-US" smtClean="0"/>
              <a:t>‹#›</a:t>
            </a:fld>
            <a:endParaRPr lang="en-US" dirty="0"/>
          </a:p>
        </p:txBody>
      </p:sp>
    </p:spTree>
    <p:extLst>
      <p:ext uri="{BB962C8B-B14F-4D97-AF65-F5344CB8AC3E}">
        <p14:creationId xmlns:p14="http://schemas.microsoft.com/office/powerpoint/2010/main" val="3037682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0D9749-5A1F-4C0A-83D8-81C4D1248C7A}" type="slidenum">
              <a:rPr lang="en-US" smtClean="0"/>
              <a:t>1</a:t>
            </a:fld>
            <a:endParaRPr lang="en-US" dirty="0"/>
          </a:p>
        </p:txBody>
      </p:sp>
    </p:spTree>
    <p:extLst>
      <p:ext uri="{BB962C8B-B14F-4D97-AF65-F5344CB8AC3E}">
        <p14:creationId xmlns:p14="http://schemas.microsoft.com/office/powerpoint/2010/main" val="2512125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fontAlgn="auto">
              <a:spcBef>
                <a:spcPct val="0"/>
              </a:spcBef>
              <a:spcAft>
                <a:spcPts val="0"/>
              </a:spcAft>
              <a:defRPr/>
            </a:pPr>
            <a:r>
              <a:rPr lang="en-US" altLang="en-US" sz="1000" b="1" dirty="0" smtClean="0"/>
              <a:t>Presented by Chandrika</a:t>
            </a:r>
          </a:p>
          <a:p>
            <a:pPr fontAlgn="auto">
              <a:spcBef>
                <a:spcPct val="0"/>
              </a:spcBef>
              <a:spcAft>
                <a:spcPts val="0"/>
              </a:spcAft>
              <a:defRPr/>
            </a:pPr>
            <a:r>
              <a:rPr lang="en-US" altLang="en-US" sz="1000" dirty="0" smtClean="0"/>
              <a:t>Key achievements:</a:t>
            </a:r>
          </a:p>
          <a:p>
            <a:pPr fontAlgn="auto">
              <a:spcBef>
                <a:spcPct val="0"/>
              </a:spcBef>
              <a:spcAft>
                <a:spcPts val="0"/>
              </a:spcAft>
              <a:defRPr/>
            </a:pPr>
            <a:r>
              <a:rPr lang="en-US" altLang="en-US" sz="1000" dirty="0" smtClean="0"/>
              <a:t>1. </a:t>
            </a:r>
            <a:r>
              <a:rPr lang="en-US" sz="1000" dirty="0" err="1" smtClean="0"/>
              <a:t>MoU</a:t>
            </a:r>
            <a:r>
              <a:rPr lang="en-US" sz="1000" dirty="0" smtClean="0"/>
              <a:t> between the MoJ and the AG’s Dept. to expedite the case flow and clear the backlog of narcotics cases and cases of persons held in detention for prolonged periods of time. Support extended to strengthen the </a:t>
            </a:r>
            <a:r>
              <a:rPr lang="en-US" sz="1000" i="1" dirty="0" err="1" smtClean="0"/>
              <a:t>Mahajana</a:t>
            </a:r>
            <a:r>
              <a:rPr lang="en-US" sz="1000" i="1" dirty="0" smtClean="0"/>
              <a:t> </a:t>
            </a:r>
            <a:r>
              <a:rPr lang="en-US" sz="1000" i="1" dirty="0" err="1" smtClean="0"/>
              <a:t>Pethsam</a:t>
            </a:r>
            <a:r>
              <a:rPr lang="en-US" sz="1000" dirty="0" smtClean="0"/>
              <a:t> Unit at the AG’s Department.</a:t>
            </a:r>
          </a:p>
          <a:p>
            <a:pPr fontAlgn="auto">
              <a:spcBef>
                <a:spcPct val="0"/>
              </a:spcBef>
              <a:spcAft>
                <a:spcPts val="0"/>
              </a:spcAft>
              <a:defRPr/>
            </a:pPr>
            <a:r>
              <a:rPr lang="en-US" altLang="en-US" sz="1000" dirty="0" smtClean="0"/>
              <a:t>2. </a:t>
            </a:r>
            <a:r>
              <a:rPr lang="en-US" sz="1000" dirty="0" smtClean="0"/>
              <a:t>Establishment of the Area Model Case Flow Management Committee in Batticaloa (25</a:t>
            </a:r>
            <a:r>
              <a:rPr lang="en-US" sz="1000" baseline="30000" dirty="0" smtClean="0"/>
              <a:t>th</a:t>
            </a:r>
            <a:r>
              <a:rPr lang="en-US" sz="1000" dirty="0" smtClean="0"/>
              <a:t> June). Concrete steps identified towards expediting case flow within the penal chain during the next two months.</a:t>
            </a:r>
          </a:p>
          <a:p>
            <a:pPr fontAlgn="auto">
              <a:spcBef>
                <a:spcPct val="0"/>
              </a:spcBef>
              <a:spcAft>
                <a:spcPts val="0"/>
              </a:spcAft>
              <a:defRPr/>
            </a:pPr>
            <a:r>
              <a:rPr lang="en-US" altLang="en-US" sz="1000" dirty="0" smtClean="0"/>
              <a:t>3. </a:t>
            </a:r>
            <a:r>
              <a:rPr lang="en-US" sz="1000" dirty="0" smtClean="0"/>
              <a:t>Completion of the consolidation of the Penal Code and Criminal Procedure Code in Sinhala, Tamil, and English Languages. Embarked on the consolidation of the Evidence Ordinance and the Judicature Act. </a:t>
            </a:r>
          </a:p>
          <a:p>
            <a:pPr fontAlgn="auto">
              <a:spcBef>
                <a:spcPct val="0"/>
              </a:spcBef>
              <a:spcAft>
                <a:spcPts val="0"/>
              </a:spcAft>
              <a:defRPr/>
            </a:pPr>
            <a:r>
              <a:rPr lang="en-US" altLang="en-US" sz="1000" dirty="0" smtClean="0"/>
              <a:t>4. </a:t>
            </a:r>
            <a:r>
              <a:rPr lang="en-US" sz="1000" dirty="0" smtClean="0"/>
              <a:t>Comprehensive training course on drafting legislation in the English language for officers of the legal draftsman’s department in collaboration with the British Council. Completion of the primary and intermediate courses</a:t>
            </a:r>
          </a:p>
          <a:p>
            <a:pPr fontAlgn="auto">
              <a:spcBef>
                <a:spcPct val="0"/>
              </a:spcBef>
              <a:spcAft>
                <a:spcPts val="0"/>
              </a:spcAft>
              <a:defRPr/>
            </a:pPr>
            <a:endParaRPr lang="en-US" altLang="en-US" sz="1000" dirty="0" smtClean="0"/>
          </a:p>
          <a:p>
            <a:pPr fontAlgn="auto">
              <a:spcBef>
                <a:spcPct val="0"/>
              </a:spcBef>
              <a:spcAft>
                <a:spcPts val="0"/>
              </a:spcAft>
              <a:defRPr/>
            </a:pPr>
            <a:r>
              <a:rPr lang="en-US" altLang="en-US" sz="1000" dirty="0" smtClean="0"/>
              <a:t>Priorities:</a:t>
            </a:r>
          </a:p>
          <a:p>
            <a:pPr marL="171450" indent="-171450" fontAlgn="auto">
              <a:spcBef>
                <a:spcPts val="0"/>
              </a:spcBef>
              <a:spcAft>
                <a:spcPts val="0"/>
              </a:spcAft>
              <a:buFont typeface="Arial" panose="020B0604020202020204" pitchFamily="34" charset="0"/>
              <a:buChar char="•"/>
              <a:defRPr/>
            </a:pPr>
            <a:r>
              <a:rPr lang="en-US" sz="1000" dirty="0" smtClean="0"/>
              <a:t>Sensitizing programmes on the newly enacted Victim and Witness Protection Act for the Police, Court Registrars</a:t>
            </a:r>
          </a:p>
          <a:p>
            <a:pPr marL="171450" indent="-171450" fontAlgn="auto">
              <a:spcBef>
                <a:spcPts val="0"/>
              </a:spcBef>
              <a:spcAft>
                <a:spcPts val="0"/>
              </a:spcAft>
              <a:buFont typeface="Arial" panose="020B0604020202020204" pitchFamily="34" charset="0"/>
              <a:buChar char="•"/>
              <a:defRPr/>
            </a:pPr>
            <a:r>
              <a:rPr lang="en-US" sz="1000" dirty="0" smtClean="0"/>
              <a:t>Technical support towards establishing the National Authority &amp; Police Division/Unit on Victim and Witness Protection. Public awareness programmes on the rights of victims and witnesses to protection</a:t>
            </a:r>
          </a:p>
          <a:p>
            <a:pPr marL="171450" indent="-171450" fontAlgn="auto">
              <a:spcBef>
                <a:spcPct val="0"/>
              </a:spcBef>
              <a:spcAft>
                <a:spcPts val="0"/>
              </a:spcAft>
              <a:buFont typeface="Arial" panose="020B0604020202020204" pitchFamily="34" charset="0"/>
              <a:buChar char="•"/>
              <a:defRPr/>
            </a:pPr>
            <a:r>
              <a:rPr lang="en-US" sz="1000" dirty="0" smtClean="0"/>
              <a:t>Establishment of the Case Flow Management Committees in Ratnapura and Anuradhapura.  </a:t>
            </a:r>
          </a:p>
          <a:p>
            <a:pPr marL="171450" indent="-171450" fontAlgn="auto">
              <a:spcBef>
                <a:spcPts val="0"/>
              </a:spcBef>
              <a:spcAft>
                <a:spcPts val="0"/>
              </a:spcAft>
              <a:buFont typeface="Arial" panose="020B0604020202020204" pitchFamily="34" charset="0"/>
              <a:buChar char="•"/>
              <a:defRPr/>
            </a:pPr>
            <a:r>
              <a:rPr lang="en-US" sz="1000" dirty="0" smtClean="0"/>
              <a:t>Consolidation of the Evidence Ordinance &amp; Judicature Act in Sinhala, Tamil, English. Print and distribution of the Penal Code and Criminal Procedure Code to the stakeholders.</a:t>
            </a:r>
          </a:p>
          <a:p>
            <a:pPr marL="171450" indent="-171450" fontAlgn="auto">
              <a:spcBef>
                <a:spcPts val="0"/>
              </a:spcBef>
              <a:spcAft>
                <a:spcPts val="0"/>
              </a:spcAft>
              <a:buFont typeface="Arial" panose="020B0604020202020204" pitchFamily="34" charset="0"/>
              <a:buChar char="•"/>
              <a:defRPr/>
            </a:pPr>
            <a:r>
              <a:rPr lang="en-US" sz="1000" dirty="0" smtClean="0"/>
              <a:t>Institutional Needs Assessment on Case Flow within the penal chain institutions </a:t>
            </a:r>
          </a:p>
          <a:p>
            <a:pPr marL="171450" indent="-171450" fontAlgn="auto">
              <a:spcBef>
                <a:spcPts val="0"/>
              </a:spcBef>
              <a:spcAft>
                <a:spcPts val="0"/>
              </a:spcAft>
              <a:buFont typeface="Arial" panose="020B0604020202020204" pitchFamily="34" charset="0"/>
              <a:buChar char="•"/>
              <a:defRPr/>
            </a:pPr>
            <a:r>
              <a:rPr lang="en-US" sz="1000" dirty="0" smtClean="0"/>
              <a:t>National Conference on Sentencing</a:t>
            </a:r>
          </a:p>
          <a:p>
            <a:pPr marL="171450" indent="-171450" fontAlgn="auto">
              <a:spcBef>
                <a:spcPts val="0"/>
              </a:spcBef>
              <a:spcAft>
                <a:spcPts val="0"/>
              </a:spcAft>
              <a:buFont typeface="Arial" panose="020B0604020202020204" pitchFamily="34" charset="0"/>
              <a:buChar char="•"/>
              <a:defRPr/>
            </a:pPr>
            <a:r>
              <a:rPr lang="en-US" sz="1000" dirty="0" smtClean="0"/>
              <a:t>Comprehensive study of existing sentencing practices (A study of reported cases)</a:t>
            </a:r>
          </a:p>
          <a:p>
            <a:pPr marL="171450" indent="-171450" fontAlgn="auto">
              <a:spcBef>
                <a:spcPct val="0"/>
              </a:spcBef>
              <a:spcAft>
                <a:spcPts val="0"/>
              </a:spcAft>
              <a:buFont typeface="Arial" panose="020B0604020202020204" pitchFamily="34" charset="0"/>
              <a:buChar char="•"/>
              <a:defRPr/>
            </a:pPr>
            <a:endParaRPr lang="en-US" altLang="en-US" sz="1000"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News Gothic MT"/>
              </a:defRPr>
            </a:lvl1pPr>
            <a:lvl2pPr marL="742950" indent="-285750">
              <a:defRPr>
                <a:solidFill>
                  <a:schemeClr val="tx1"/>
                </a:solidFill>
                <a:latin typeface="News Gothic MT"/>
              </a:defRPr>
            </a:lvl2pPr>
            <a:lvl3pPr marL="1143000" indent="-228600">
              <a:defRPr>
                <a:solidFill>
                  <a:schemeClr val="tx1"/>
                </a:solidFill>
                <a:latin typeface="News Gothic MT"/>
              </a:defRPr>
            </a:lvl3pPr>
            <a:lvl4pPr marL="1600200" indent="-228600">
              <a:defRPr>
                <a:solidFill>
                  <a:schemeClr val="tx1"/>
                </a:solidFill>
                <a:latin typeface="News Gothic MT"/>
              </a:defRPr>
            </a:lvl4pPr>
            <a:lvl5pPr marL="2057400" indent="-228600">
              <a:defRPr>
                <a:solidFill>
                  <a:schemeClr val="tx1"/>
                </a:solidFill>
                <a:latin typeface="News Gothic MT"/>
              </a:defRPr>
            </a:lvl5pPr>
            <a:lvl6pPr marL="2514600" indent="-228600" defTabSz="457200" fontAlgn="base">
              <a:spcBef>
                <a:spcPct val="0"/>
              </a:spcBef>
              <a:spcAft>
                <a:spcPct val="0"/>
              </a:spcAft>
              <a:defRPr>
                <a:solidFill>
                  <a:schemeClr val="tx1"/>
                </a:solidFill>
                <a:latin typeface="News Gothic MT"/>
              </a:defRPr>
            </a:lvl6pPr>
            <a:lvl7pPr marL="2971800" indent="-228600" defTabSz="457200" fontAlgn="base">
              <a:spcBef>
                <a:spcPct val="0"/>
              </a:spcBef>
              <a:spcAft>
                <a:spcPct val="0"/>
              </a:spcAft>
              <a:defRPr>
                <a:solidFill>
                  <a:schemeClr val="tx1"/>
                </a:solidFill>
                <a:latin typeface="News Gothic MT"/>
              </a:defRPr>
            </a:lvl7pPr>
            <a:lvl8pPr marL="3429000" indent="-228600" defTabSz="457200" fontAlgn="base">
              <a:spcBef>
                <a:spcPct val="0"/>
              </a:spcBef>
              <a:spcAft>
                <a:spcPct val="0"/>
              </a:spcAft>
              <a:defRPr>
                <a:solidFill>
                  <a:schemeClr val="tx1"/>
                </a:solidFill>
                <a:latin typeface="News Gothic MT"/>
              </a:defRPr>
            </a:lvl8pPr>
            <a:lvl9pPr marL="3886200" indent="-228600" defTabSz="457200" fontAlgn="base">
              <a:spcBef>
                <a:spcPct val="0"/>
              </a:spcBef>
              <a:spcAft>
                <a:spcPct val="0"/>
              </a:spcAft>
              <a:defRPr>
                <a:solidFill>
                  <a:schemeClr val="tx1"/>
                </a:solidFill>
                <a:latin typeface="News Gothic MT"/>
              </a:defRPr>
            </a:lvl9pPr>
          </a:lstStyle>
          <a:p>
            <a:fld id="{B3E7DD41-1092-4983-BACD-10FE4B7FD0AC}"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2041797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Presented</a:t>
            </a:r>
            <a:r>
              <a:rPr lang="en-US" baseline="0" dirty="0" smtClean="0"/>
              <a:t> by Sajeed</a:t>
            </a:r>
            <a:endParaRPr lang="en-US" dirty="0"/>
          </a:p>
        </p:txBody>
      </p:sp>
      <p:sp>
        <p:nvSpPr>
          <p:cNvPr id="4" name="Slide Number Placeholder 3"/>
          <p:cNvSpPr>
            <a:spLocks noGrp="1"/>
          </p:cNvSpPr>
          <p:nvPr>
            <p:ph type="sldNum" sz="quarter" idx="10"/>
          </p:nvPr>
        </p:nvSpPr>
        <p:spPr/>
        <p:txBody>
          <a:bodyPr/>
          <a:lstStyle/>
          <a:p>
            <a:fld id="{B70D9749-5A1F-4C0A-83D8-81C4D1248C7A}" type="slidenum">
              <a:rPr lang="en-US" smtClean="0"/>
              <a:t>3</a:t>
            </a:fld>
            <a:endParaRPr lang="en-US"/>
          </a:p>
        </p:txBody>
      </p:sp>
    </p:spTree>
    <p:extLst>
      <p:ext uri="{BB962C8B-B14F-4D97-AF65-F5344CB8AC3E}">
        <p14:creationId xmlns:p14="http://schemas.microsoft.com/office/powerpoint/2010/main" val="3003142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smtClean="0"/>
              <a:t>Presented by Bimali:</a:t>
            </a:r>
          </a:p>
          <a:p>
            <a:pPr marL="171450" indent="-171450" rtl="0" eaLnBrk="1" fontAlgn="t" latinLnBrk="0" hangingPunct="1">
              <a:buFont typeface="Arial" panose="020B0604020202020204" pitchFamily="34" charset="0"/>
              <a:buChar char="•"/>
            </a:pPr>
            <a:r>
              <a:rPr lang="en-US" sz="1000" b="0" i="0" u="none" strike="noStrike" kern="1200" dirty="0" smtClean="0">
                <a:solidFill>
                  <a:schemeClr val="tx1"/>
                </a:solidFill>
                <a:effectLst/>
                <a:latin typeface="+mn-lt"/>
                <a:ea typeface="+mn-ea"/>
                <a:cs typeface="+mn-cs"/>
              </a:rPr>
              <a:t>Commence the formulation of the National Action Plan to address GBV &amp; commencement of technical team meetings by each of the lead Ministries</a:t>
            </a:r>
          </a:p>
          <a:p>
            <a:pPr marL="171450" indent="-171450" rtl="0" eaLnBrk="1" fontAlgn="t" latinLnBrk="0" hangingPunct="1">
              <a:buFont typeface="Arial" panose="020B0604020202020204" pitchFamily="34" charset="0"/>
              <a:buChar char="•"/>
            </a:pPr>
            <a:r>
              <a:rPr lang="en-US" sz="1000" b="0" i="0" u="none" strike="noStrike" kern="1200" dirty="0" smtClean="0">
                <a:solidFill>
                  <a:schemeClr val="tx1"/>
                </a:solidFill>
                <a:effectLst/>
                <a:latin typeface="+mn-lt"/>
                <a:ea typeface="+mn-ea"/>
                <a:cs typeface="+mn-cs"/>
              </a:rPr>
              <a:t>Conclusion</a:t>
            </a:r>
            <a:r>
              <a:rPr lang="en-US" sz="1000" b="0" i="0" u="none" strike="noStrike" kern="1200" baseline="0" dirty="0" smtClean="0">
                <a:solidFill>
                  <a:schemeClr val="tx1"/>
                </a:solidFill>
                <a:effectLst/>
                <a:latin typeface="+mn-lt"/>
                <a:ea typeface="+mn-ea"/>
                <a:cs typeface="+mn-cs"/>
              </a:rPr>
              <a:t> of the remaining 2 multi-sectoral Referral Symposiums in Anuradhapura &amp; Ratnapura to strengthen the SGBV referral system to respond and prevent GBV. First meetings in all 3 area models complete. </a:t>
            </a:r>
            <a:endParaRPr lang="en-US" sz="1000" b="0" i="0" u="none" strike="noStrike" kern="1200" dirty="0" smtClean="0">
              <a:solidFill>
                <a:schemeClr val="tx1"/>
              </a:solidFill>
              <a:effectLst/>
              <a:latin typeface="+mn-lt"/>
              <a:ea typeface="+mn-ea"/>
              <a:cs typeface="+mn-cs"/>
            </a:endParaRPr>
          </a:p>
          <a:p>
            <a:pPr marL="171450" indent="-171450" rtl="0" eaLnBrk="1" fontAlgn="t" latinLnBrk="0" hangingPunct="1">
              <a:buFont typeface="Arial" panose="020B0604020202020204" pitchFamily="34" charset="0"/>
              <a:buChar char="•"/>
            </a:pPr>
            <a:r>
              <a:rPr lang="en-US" sz="1000" b="0" i="0" u="none" strike="noStrike" kern="1200" dirty="0" smtClean="0">
                <a:solidFill>
                  <a:schemeClr val="tx1"/>
                </a:solidFill>
                <a:effectLst/>
                <a:latin typeface="+mn-lt"/>
                <a:ea typeface="+mn-ea"/>
                <a:cs typeface="+mn-cs"/>
              </a:rPr>
              <a:t>Advocacy</a:t>
            </a:r>
            <a:r>
              <a:rPr lang="en-US" sz="1000" b="0" i="0" u="none" strike="noStrike" kern="1200" baseline="0" dirty="0" smtClean="0">
                <a:solidFill>
                  <a:schemeClr val="tx1"/>
                </a:solidFill>
                <a:effectLst/>
                <a:latin typeface="+mn-lt"/>
                <a:ea typeface="+mn-ea"/>
                <a:cs typeface="+mn-cs"/>
              </a:rPr>
              <a:t> IEC Materials printed &amp; distributed: leaflets of key service providers (strengthening referral system), Resource note books, broadcasting of </a:t>
            </a:r>
            <a:r>
              <a:rPr lang="en-US" sz="1000" b="0" i="0" u="none" strike="noStrike" kern="1200" baseline="0" dirty="0" err="1" smtClean="0">
                <a:solidFill>
                  <a:schemeClr val="tx1"/>
                </a:solidFill>
                <a:effectLst/>
                <a:latin typeface="+mn-lt"/>
                <a:ea typeface="+mn-ea"/>
                <a:cs typeface="+mn-cs"/>
              </a:rPr>
              <a:t>Docu</a:t>
            </a:r>
            <a:r>
              <a:rPr lang="en-US" sz="1000" b="0" i="0" u="none" strike="noStrike" kern="1200" baseline="0" dirty="0" smtClean="0">
                <a:solidFill>
                  <a:schemeClr val="tx1"/>
                </a:solidFill>
                <a:effectLst/>
                <a:latin typeface="+mn-lt"/>
                <a:ea typeface="+mn-ea"/>
                <a:cs typeface="+mn-cs"/>
              </a:rPr>
              <a:t>-drama on Rupavahini </a:t>
            </a:r>
            <a:endParaRPr lang="en-US" sz="1000" b="0" i="0" u="none" strike="noStrike" kern="1200" dirty="0" smtClean="0">
              <a:solidFill>
                <a:schemeClr val="tx1"/>
              </a:solidFill>
              <a:effectLst/>
              <a:latin typeface="+mn-lt"/>
              <a:ea typeface="+mn-ea"/>
              <a:cs typeface="+mn-cs"/>
            </a:endParaRPr>
          </a:p>
          <a:p>
            <a:endParaRPr lang="en-US" sz="1000" dirty="0" smtClean="0"/>
          </a:p>
          <a:p>
            <a:r>
              <a:rPr lang="en-US" sz="1000" b="1" dirty="0" smtClean="0"/>
              <a:t>PRIORITIES FOR Q3-Q4</a:t>
            </a:r>
          </a:p>
          <a:p>
            <a:pPr rtl="0" eaLnBrk="1" fontAlgn="t" latinLnBrk="0" hangingPunct="1"/>
            <a:r>
              <a:rPr lang="en-US" sz="1000" b="0" i="0" u="none" strike="noStrike" kern="1200" dirty="0" smtClean="0">
                <a:solidFill>
                  <a:schemeClr val="tx1"/>
                </a:solidFill>
                <a:effectLst/>
                <a:latin typeface="+mn-lt"/>
                <a:ea typeface="+mn-ea"/>
                <a:cs typeface="+mn-cs"/>
              </a:rPr>
              <a:t>Completion</a:t>
            </a:r>
            <a:r>
              <a:rPr lang="en-US" sz="1000" b="0" i="0" u="none" strike="noStrike" kern="1200" baseline="0" dirty="0" smtClean="0">
                <a:solidFill>
                  <a:schemeClr val="tx1"/>
                </a:solidFill>
                <a:effectLst/>
                <a:latin typeface="+mn-lt"/>
                <a:ea typeface="+mn-ea"/>
                <a:cs typeface="+mn-cs"/>
              </a:rPr>
              <a:t> of Sector Plans by Sep 2015 </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0" u="none" strike="noStrike" kern="1200" baseline="0" dirty="0" smtClean="0">
                <a:solidFill>
                  <a:schemeClr val="tx1"/>
                </a:solidFill>
                <a:effectLst/>
                <a:latin typeface="+mn-lt"/>
                <a:ea typeface="+mn-ea"/>
                <a:cs typeface="+mn-cs"/>
              </a:rPr>
              <a:t>Completion of draft NAP to address GBV by end Nov 2015</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0" u="none" strike="noStrike" kern="1200" baseline="0" dirty="0" smtClean="0">
                <a:solidFill>
                  <a:schemeClr val="tx1"/>
                </a:solidFill>
                <a:effectLst/>
                <a:latin typeface="+mn-lt"/>
                <a:ea typeface="+mn-ea"/>
                <a:cs typeface="+mn-cs"/>
              </a:rPr>
              <a:t>National Consultation in December 2015.</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0" u="none" strike="noStrike" kern="1200" dirty="0" smtClean="0">
                <a:solidFill>
                  <a:schemeClr val="tx1"/>
                </a:solidFill>
                <a:effectLst/>
                <a:latin typeface="+mn-lt"/>
                <a:ea typeface="+mn-ea"/>
                <a:cs typeface="+mn-cs"/>
              </a:rPr>
              <a:t>Final version</a:t>
            </a:r>
            <a:r>
              <a:rPr lang="en-US" sz="1000" b="0" i="0" u="none" strike="noStrike" kern="1200" baseline="0" dirty="0" smtClean="0">
                <a:solidFill>
                  <a:schemeClr val="tx1"/>
                </a:solidFill>
                <a:effectLst/>
                <a:latin typeface="+mn-lt"/>
                <a:ea typeface="+mn-ea"/>
                <a:cs typeface="+mn-cs"/>
              </a:rPr>
              <a:t> of NAP on GBV (incorporating feedback) ready by end Dec 2015</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0" u="none" strike="noStrike" kern="1200" dirty="0" smtClean="0">
                <a:solidFill>
                  <a:schemeClr val="tx1"/>
                </a:solidFill>
                <a:effectLst/>
                <a:latin typeface="+mn-lt"/>
                <a:ea typeface="+mn-ea"/>
                <a:cs typeface="+mn-cs"/>
              </a:rPr>
              <a:t>Follow-up with district Secretary to establish</a:t>
            </a:r>
            <a:r>
              <a:rPr lang="en-US" sz="1000" b="0" i="0" u="none" strike="noStrike" kern="1200" baseline="0" dirty="0" smtClean="0">
                <a:solidFill>
                  <a:schemeClr val="tx1"/>
                </a:solidFill>
                <a:effectLst/>
                <a:latin typeface="+mn-lt"/>
                <a:ea typeface="+mn-ea"/>
                <a:cs typeface="+mn-cs"/>
              </a:rPr>
              <a:t> a sustainable system to strengthen the SGBV referral system at district/ divisional level. Commence with Ratnapura.</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0" u="none" strike="noStrike" kern="1200" dirty="0" smtClean="0">
                <a:solidFill>
                  <a:schemeClr val="tx1"/>
                </a:solidFill>
                <a:effectLst/>
                <a:latin typeface="+mn-lt"/>
                <a:ea typeface="+mn-ea"/>
                <a:cs typeface="+mn-cs"/>
              </a:rPr>
              <a:t>Designing a campaign on</a:t>
            </a:r>
            <a:r>
              <a:rPr lang="en-US" sz="1000" b="0" i="0" u="none" strike="noStrike" kern="1200" baseline="0" dirty="0" smtClean="0">
                <a:solidFill>
                  <a:schemeClr val="tx1"/>
                </a:solidFill>
                <a:effectLst/>
                <a:latin typeface="+mn-lt"/>
                <a:ea typeface="+mn-ea"/>
                <a:cs typeface="+mn-cs"/>
              </a:rPr>
              <a:t> “zero tolerance of GBV” – launched during the 16 Days of Activism (Nov) , exact activities to be discussed.</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0" u="none" strike="noStrike" kern="1200" dirty="0" smtClean="0">
                <a:solidFill>
                  <a:schemeClr val="tx1"/>
                </a:solidFill>
                <a:effectLst/>
                <a:latin typeface="+mn-lt"/>
                <a:ea typeface="+mn-ea"/>
                <a:cs typeface="+mn-cs"/>
              </a:rPr>
              <a:t>-printing</a:t>
            </a:r>
            <a:r>
              <a:rPr lang="en-US" sz="1000" b="0" i="0" u="none" strike="noStrike" kern="1200" baseline="0" dirty="0" smtClean="0">
                <a:solidFill>
                  <a:schemeClr val="tx1"/>
                </a:solidFill>
                <a:effectLst/>
                <a:latin typeface="+mn-lt"/>
                <a:ea typeface="+mn-ea"/>
                <a:cs typeface="+mn-cs"/>
              </a:rPr>
              <a:t> of IEC materials, booklet on PDVA</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0" u="none" strike="noStrike" kern="1200" dirty="0" smtClean="0">
                <a:solidFill>
                  <a:schemeClr val="tx1"/>
                </a:solidFill>
                <a:effectLst/>
                <a:latin typeface="+mn-lt"/>
                <a:ea typeface="+mn-ea"/>
                <a:cs typeface="+mn-cs"/>
              </a:rPr>
              <a:t>Write to IGP on rolling out the SGBV Training Module for in-service officers as well as monitoring of equipment given and other priorities.</a:t>
            </a:r>
          </a:p>
          <a:p>
            <a:pPr rtl="0" eaLnBrk="1" fontAlgn="t" latinLnBrk="0" hangingPunct="1"/>
            <a:r>
              <a:rPr lang="en-US" sz="1000" b="0" i="0" u="none" strike="noStrike" kern="1200" dirty="0" smtClean="0">
                <a:solidFill>
                  <a:schemeClr val="tx1"/>
                </a:solidFill>
                <a:effectLst/>
                <a:latin typeface="+mn-lt"/>
                <a:ea typeface="+mn-ea"/>
                <a:cs typeface="+mn-cs"/>
              </a:rPr>
              <a:t>GBV Database</a:t>
            </a:r>
            <a:r>
              <a:rPr lang="en-US" sz="1000" b="0" i="0" u="none" strike="noStrike" kern="1200" baseline="0" dirty="0" smtClean="0">
                <a:solidFill>
                  <a:schemeClr val="tx1"/>
                </a:solidFill>
                <a:effectLst/>
                <a:latin typeface="+mn-lt"/>
                <a:ea typeface="+mn-ea"/>
                <a:cs typeface="+mn-cs"/>
              </a:rPr>
              <a:t> – Finalizing one common GBV format for data entry  accepted by police &amp; training workshops</a:t>
            </a:r>
            <a:endParaRPr lang="en-US" sz="1000" b="0" i="0" u="none" strike="noStrike" kern="1200" dirty="0" smtClean="0">
              <a:solidFill>
                <a:schemeClr val="tx1"/>
              </a:solidFill>
              <a:effectLst/>
              <a:latin typeface="+mn-lt"/>
              <a:ea typeface="+mn-ea"/>
              <a:cs typeface="+mn-cs"/>
            </a:endParaRPr>
          </a:p>
          <a:p>
            <a:endParaRPr lang="en-US" sz="1000" dirty="0"/>
          </a:p>
        </p:txBody>
      </p:sp>
      <p:sp>
        <p:nvSpPr>
          <p:cNvPr id="4" name="Slide Number Placeholder 3"/>
          <p:cNvSpPr>
            <a:spLocks noGrp="1"/>
          </p:cNvSpPr>
          <p:nvPr>
            <p:ph type="sldNum" sz="quarter" idx="10"/>
          </p:nvPr>
        </p:nvSpPr>
        <p:spPr/>
        <p:txBody>
          <a:bodyPr/>
          <a:lstStyle/>
          <a:p>
            <a:fld id="{B70D9749-5A1F-4C0A-83D8-81C4D1248C7A}" type="slidenum">
              <a:rPr lang="en-US" smtClean="0"/>
              <a:t>4</a:t>
            </a:fld>
            <a:endParaRPr lang="en-US"/>
          </a:p>
        </p:txBody>
      </p:sp>
    </p:spTree>
    <p:extLst>
      <p:ext uri="{BB962C8B-B14F-4D97-AF65-F5344CB8AC3E}">
        <p14:creationId xmlns:p14="http://schemas.microsoft.com/office/powerpoint/2010/main" val="1607297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smtClean="0"/>
              <a:t>Presented by Shihara:</a:t>
            </a:r>
          </a:p>
          <a:p>
            <a:r>
              <a:rPr lang="en-US" sz="1000" dirty="0" smtClean="0"/>
              <a:t>Key achievements:</a:t>
            </a:r>
          </a:p>
          <a:p>
            <a:pPr marL="171450" indent="-171450" rtl="0" eaLnBrk="1" fontAlgn="t" latinLnBrk="0" hangingPunct="1">
              <a:buFont typeface="Arial" panose="020B0604020202020204" pitchFamily="34" charset="0"/>
              <a:buChar char="•"/>
            </a:pPr>
            <a:r>
              <a:rPr lang="en-US" sz="1000" b="0" i="0" u="none" strike="noStrike" kern="1200" dirty="0" smtClean="0">
                <a:solidFill>
                  <a:schemeClr val="tx1"/>
                </a:solidFill>
                <a:effectLst/>
                <a:latin typeface="+mn-lt"/>
                <a:ea typeface="+mn-ea"/>
                <a:cs typeface="+mn-cs"/>
              </a:rPr>
              <a:t>The project was able to reframe sub-activities towards  most sensitive and needy areas of social integration  within the broad activity themes</a:t>
            </a:r>
          </a:p>
          <a:p>
            <a:pPr marL="171450" indent="-171450" rtl="0" eaLnBrk="1" fontAlgn="t" latinLnBrk="0" hangingPunct="1">
              <a:buFont typeface="Arial" panose="020B0604020202020204" pitchFamily="34" charset="0"/>
              <a:buChar char="•"/>
            </a:pPr>
            <a:r>
              <a:rPr lang="en-US" sz="1000" b="0" i="0" u="none" strike="noStrike" kern="1200" dirty="0" smtClean="0">
                <a:solidFill>
                  <a:schemeClr val="tx1"/>
                </a:solidFill>
                <a:effectLst/>
                <a:latin typeface="+mn-lt"/>
                <a:ea typeface="+mn-ea"/>
                <a:cs typeface="+mn-cs"/>
              </a:rPr>
              <a:t>Those are:</a:t>
            </a:r>
          </a:p>
          <a:p>
            <a:pPr marL="171450" indent="-171450" rtl="0" eaLnBrk="1" fontAlgn="t" latinLnBrk="0" hangingPunct="1">
              <a:buFont typeface="Arial" panose="020B0604020202020204" pitchFamily="34" charset="0"/>
              <a:buChar char="•"/>
            </a:pPr>
            <a:r>
              <a:rPr lang="en-US" sz="1000" b="0" i="0" u="none" strike="noStrike" kern="1200" dirty="0" smtClean="0">
                <a:solidFill>
                  <a:schemeClr val="tx1"/>
                </a:solidFill>
                <a:effectLst/>
                <a:latin typeface="+mn-lt"/>
                <a:ea typeface="+mn-ea"/>
                <a:cs typeface="+mn-cs"/>
              </a:rPr>
              <a:t>initiating “ establishment of pool of bilingual facilitators” (concrete systems will be established</a:t>
            </a:r>
            <a:r>
              <a:rPr lang="en-US" sz="1000" b="0" i="0" u="none" strike="noStrike" kern="1200" baseline="0" dirty="0" smtClean="0">
                <a:solidFill>
                  <a:schemeClr val="tx1"/>
                </a:solidFill>
                <a:effectLst/>
                <a:latin typeface="+mn-lt"/>
                <a:ea typeface="+mn-ea"/>
                <a:cs typeface="+mn-cs"/>
              </a:rPr>
              <a:t> )</a:t>
            </a:r>
            <a:endParaRPr lang="en-US" sz="1000" b="0" i="0" u="none" strike="noStrike" kern="1200" dirty="0" smtClean="0">
              <a:solidFill>
                <a:schemeClr val="tx1"/>
              </a:solidFill>
              <a:effectLst/>
              <a:latin typeface="+mn-lt"/>
              <a:ea typeface="+mn-ea"/>
              <a:cs typeface="+mn-cs"/>
            </a:endParaRPr>
          </a:p>
          <a:p>
            <a:pPr marL="171450" indent="-171450" rtl="0" eaLnBrk="1" fontAlgn="t" latinLnBrk="0" hangingPunct="1">
              <a:buFont typeface="Arial" panose="020B0604020202020204" pitchFamily="34" charset="0"/>
              <a:buChar char="•"/>
            </a:pPr>
            <a:r>
              <a:rPr lang="en-US" sz="1000" b="0" i="0" u="none" strike="noStrike" kern="1200" dirty="0" smtClean="0">
                <a:solidFill>
                  <a:schemeClr val="tx1"/>
                </a:solidFill>
                <a:effectLst/>
                <a:latin typeface="+mn-lt"/>
                <a:ea typeface="+mn-ea"/>
                <a:cs typeface="+mn-cs"/>
              </a:rPr>
              <a:t>Initiating establishment of Two (02) language labs </a:t>
            </a:r>
            <a:r>
              <a:rPr lang="en-US" sz="1000" b="0" i="0" u="none" strike="noStrike" kern="1200" baseline="0" dirty="0" smtClean="0">
                <a:solidFill>
                  <a:schemeClr val="tx1"/>
                </a:solidFill>
                <a:effectLst/>
                <a:latin typeface="+mn-lt"/>
                <a:ea typeface="+mn-ea"/>
                <a:cs typeface="+mn-cs"/>
              </a:rPr>
              <a:t> for NILET and DOL(putting up systems)</a:t>
            </a:r>
            <a:endParaRPr lang="en-US" sz="1000" b="0" i="0" u="none" strike="noStrike" kern="1200" dirty="0" smtClean="0">
              <a:solidFill>
                <a:schemeClr val="tx1"/>
              </a:solidFill>
              <a:effectLst/>
              <a:latin typeface="+mn-lt"/>
              <a:ea typeface="+mn-ea"/>
              <a:cs typeface="+mn-cs"/>
            </a:endParaRPr>
          </a:p>
          <a:p>
            <a:pPr marL="171450" indent="-171450" rtl="0" eaLnBrk="1" fontAlgn="t" latinLnBrk="0" hangingPunct="1">
              <a:buFont typeface="Arial" panose="020B0604020202020204" pitchFamily="34" charset="0"/>
              <a:buChar char="•"/>
            </a:pPr>
            <a:r>
              <a:rPr lang="en-US" sz="1000" b="0" i="0" u="none" strike="noStrike" kern="1200" baseline="0" dirty="0" smtClean="0">
                <a:solidFill>
                  <a:schemeClr val="tx1"/>
                </a:solidFill>
                <a:effectLst/>
                <a:latin typeface="+mn-lt"/>
                <a:ea typeface="+mn-ea"/>
                <a:cs typeface="+mn-cs"/>
              </a:rPr>
              <a:t>Initiating to liaise with Ministry of Media to empower young Journalists to act as change agents for SI with special focus on  conflict sensitivity reporting (institutionalizing trainings &amp; follow-ups )</a:t>
            </a:r>
          </a:p>
          <a:p>
            <a:pPr marL="0" indent="0" rtl="0" eaLnBrk="1" fontAlgn="t" latinLnBrk="0" hangingPunct="1">
              <a:buFont typeface="Arial" panose="020B0604020202020204" pitchFamily="34" charset="0"/>
              <a:buNone/>
            </a:pPr>
            <a:endParaRPr lang="en-US" sz="1000" b="0" i="0" u="none" strike="noStrike" kern="1200" baseline="0" dirty="0" smtClean="0">
              <a:solidFill>
                <a:schemeClr val="tx1"/>
              </a:solidFill>
              <a:effectLst/>
              <a:latin typeface="+mn-lt"/>
              <a:ea typeface="+mn-ea"/>
              <a:cs typeface="+mn-cs"/>
            </a:endParaRPr>
          </a:p>
          <a:p>
            <a:pPr marL="0" indent="0" rtl="0" eaLnBrk="1" fontAlgn="t" latinLnBrk="0" hangingPunct="1">
              <a:buFont typeface="Arial" panose="020B0604020202020204" pitchFamily="34" charset="0"/>
              <a:buNone/>
            </a:pPr>
            <a:r>
              <a:rPr lang="en-US" sz="1000" b="0" i="0" u="none" strike="noStrike" kern="1200" baseline="0" dirty="0" smtClean="0">
                <a:solidFill>
                  <a:schemeClr val="tx1"/>
                </a:solidFill>
                <a:effectLst/>
                <a:latin typeface="+mn-lt"/>
                <a:ea typeface="+mn-ea"/>
                <a:cs typeface="+mn-cs"/>
              </a:rPr>
              <a:t>Priorities:</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0" u="none" strike="noStrike" kern="1200" dirty="0" smtClean="0">
                <a:solidFill>
                  <a:schemeClr val="tx1"/>
                </a:solidFill>
                <a:effectLst/>
                <a:latin typeface="+mn-lt"/>
                <a:ea typeface="+mn-ea"/>
                <a:cs typeface="+mn-cs"/>
              </a:rPr>
              <a:t>Highly required to expedite/speedup  implementation to meet targets</a:t>
            </a:r>
          </a:p>
          <a:p>
            <a:pPr rtl="0" eaLnBrk="1" fontAlgn="t" latinLnBrk="0" hangingPunct="1"/>
            <a:r>
              <a:rPr lang="en-US" sz="1000" b="0" i="0" u="none" strike="noStrike" kern="1200" dirty="0" smtClean="0">
                <a:solidFill>
                  <a:schemeClr val="tx1"/>
                </a:solidFill>
                <a:effectLst/>
                <a:latin typeface="+mn-lt"/>
                <a:ea typeface="+mn-ea"/>
                <a:cs typeface="+mn-cs"/>
              </a:rPr>
              <a:t>Ensure the sustainability</a:t>
            </a:r>
            <a:r>
              <a:rPr lang="en-US" sz="1000" b="0" i="0" u="none" strike="noStrike" kern="1200" baseline="0" dirty="0" smtClean="0">
                <a:solidFill>
                  <a:schemeClr val="tx1"/>
                </a:solidFill>
                <a:effectLst/>
                <a:latin typeface="+mn-lt"/>
                <a:ea typeface="+mn-ea"/>
                <a:cs typeface="+mn-cs"/>
              </a:rPr>
              <a:t> of each activities by adopting effective M&amp;E mechanisms</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1" u="none" strike="noStrike" kern="1200" baseline="0" dirty="0" err="1" smtClean="0">
                <a:solidFill>
                  <a:schemeClr val="tx1"/>
                </a:solidFill>
                <a:effectLst/>
                <a:latin typeface="+mn-lt"/>
                <a:ea typeface="+mn-ea"/>
                <a:cs typeface="+mn-cs"/>
              </a:rPr>
              <a:t>eg</a:t>
            </a:r>
            <a:r>
              <a:rPr lang="en-US" sz="1000" b="0" i="1" u="none" strike="noStrike" kern="1200" baseline="0" dirty="0" smtClean="0">
                <a:solidFill>
                  <a:schemeClr val="tx1"/>
                </a:solidFill>
                <a:effectLst/>
                <a:latin typeface="+mn-lt"/>
                <a:ea typeface="+mn-ea"/>
                <a:cs typeface="+mn-cs"/>
              </a:rPr>
              <a:t>: Formation of “community alert groups” to address youth drug prevention possibilities at community level</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1" u="none" strike="noStrike" kern="1200" baseline="0" dirty="0" smtClean="0">
                <a:solidFill>
                  <a:schemeClr val="tx1"/>
                </a:solidFill>
                <a:effectLst/>
                <a:latin typeface="+mn-lt"/>
                <a:ea typeface="+mn-ea"/>
                <a:cs typeface="+mn-cs"/>
              </a:rPr>
              <a:t>Formation of well established “pool of volunteer bilingual facilitators”</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1" u="none" strike="noStrike" kern="1200" baseline="0" dirty="0" smtClean="0">
                <a:solidFill>
                  <a:schemeClr val="tx1"/>
                </a:solidFill>
                <a:effectLst/>
                <a:latin typeface="+mn-lt"/>
                <a:ea typeface="+mn-ea"/>
                <a:cs typeface="+mn-cs"/>
              </a:rPr>
              <a:t>Formation of  committee to monitor “ conflict sensitivity reporting” after trainings</a:t>
            </a:r>
            <a:endParaRPr lang="en-US" sz="1000" b="0" i="0" u="none" strike="noStrike" kern="1200" dirty="0" smtClean="0">
              <a:solidFill>
                <a:schemeClr val="tx1"/>
              </a:solidFill>
              <a:effectLst/>
              <a:latin typeface="+mn-lt"/>
              <a:ea typeface="+mn-ea"/>
              <a:cs typeface="+mn-cs"/>
            </a:endParaRPr>
          </a:p>
          <a:p>
            <a:pPr rtl="0" eaLnBrk="1" fontAlgn="t" latinLnBrk="0" hangingPunct="1"/>
            <a:r>
              <a:rPr lang="en-US" sz="1000" b="0" i="0" u="none" strike="noStrike" kern="1200" baseline="0" dirty="0" smtClean="0">
                <a:solidFill>
                  <a:schemeClr val="tx1"/>
                </a:solidFill>
                <a:effectLst/>
                <a:latin typeface="+mn-lt"/>
                <a:ea typeface="+mn-ea"/>
                <a:cs typeface="+mn-cs"/>
              </a:rPr>
              <a:t>To create integration between activities</a:t>
            </a:r>
            <a:endParaRPr lang="en-US" sz="1000" b="0" i="0" u="none" strike="noStrike" kern="1200" dirty="0" smtClean="0">
              <a:solidFill>
                <a:schemeClr val="tx1"/>
              </a:solidFill>
              <a:effectLst/>
              <a:latin typeface="+mn-lt"/>
              <a:ea typeface="+mn-ea"/>
              <a:cs typeface="+mn-cs"/>
            </a:endParaRPr>
          </a:p>
          <a:p>
            <a:endParaRPr lang="en-US" sz="1000" dirty="0"/>
          </a:p>
        </p:txBody>
      </p:sp>
      <p:sp>
        <p:nvSpPr>
          <p:cNvPr id="4" name="Slide Number Placeholder 3"/>
          <p:cNvSpPr>
            <a:spLocks noGrp="1"/>
          </p:cNvSpPr>
          <p:nvPr>
            <p:ph type="sldNum" sz="quarter" idx="10"/>
          </p:nvPr>
        </p:nvSpPr>
        <p:spPr/>
        <p:txBody>
          <a:bodyPr/>
          <a:lstStyle/>
          <a:p>
            <a:fld id="{B70D9749-5A1F-4C0A-83D8-81C4D1248C7A}" type="slidenum">
              <a:rPr lang="en-US" smtClean="0"/>
              <a:pPr/>
              <a:t>5</a:t>
            </a:fld>
            <a:endParaRPr lang="en-US"/>
          </a:p>
        </p:txBody>
      </p:sp>
    </p:spTree>
    <p:extLst>
      <p:ext uri="{BB962C8B-B14F-4D97-AF65-F5344CB8AC3E}">
        <p14:creationId xmlns:p14="http://schemas.microsoft.com/office/powerpoint/2010/main" val="3486841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0D9749-5A1F-4C0A-83D8-81C4D1248C7A}" type="slidenum">
              <a:rPr lang="en-US" smtClean="0"/>
              <a:t>6</a:t>
            </a:fld>
            <a:endParaRPr lang="en-US" dirty="0"/>
          </a:p>
        </p:txBody>
      </p:sp>
    </p:spTree>
    <p:extLst>
      <p:ext uri="{BB962C8B-B14F-4D97-AF65-F5344CB8AC3E}">
        <p14:creationId xmlns:p14="http://schemas.microsoft.com/office/powerpoint/2010/main" val="1305552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Presented by Cyrene</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News Gothic MT"/>
                <a:cs typeface="Arial" panose="020B0604020202020204" pitchFamily="34" charset="0"/>
              </a:defRPr>
            </a:lvl1pPr>
            <a:lvl2pPr marL="742950" indent="-285750">
              <a:defRPr>
                <a:solidFill>
                  <a:schemeClr val="tx1"/>
                </a:solidFill>
                <a:latin typeface="News Gothic MT"/>
                <a:cs typeface="Arial" panose="020B0604020202020204" pitchFamily="34" charset="0"/>
              </a:defRPr>
            </a:lvl2pPr>
            <a:lvl3pPr marL="1143000" indent="-228600">
              <a:defRPr>
                <a:solidFill>
                  <a:schemeClr val="tx1"/>
                </a:solidFill>
                <a:latin typeface="News Gothic MT"/>
                <a:cs typeface="Arial" panose="020B0604020202020204" pitchFamily="34" charset="0"/>
              </a:defRPr>
            </a:lvl3pPr>
            <a:lvl4pPr marL="1600200" indent="-228600">
              <a:defRPr>
                <a:solidFill>
                  <a:schemeClr val="tx1"/>
                </a:solidFill>
                <a:latin typeface="News Gothic MT"/>
                <a:cs typeface="Arial" panose="020B0604020202020204" pitchFamily="34" charset="0"/>
              </a:defRPr>
            </a:lvl4pPr>
            <a:lvl5pPr marL="2057400" indent="-228600">
              <a:defRPr>
                <a:solidFill>
                  <a:schemeClr val="tx1"/>
                </a:solidFill>
                <a:latin typeface="News Gothic MT"/>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News Gothic MT"/>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News Gothic MT"/>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News Gothic MT"/>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News Gothic MT"/>
                <a:cs typeface="Arial" panose="020B0604020202020204" pitchFamily="34" charset="0"/>
              </a:defRPr>
            </a:lvl9pPr>
          </a:lstStyle>
          <a:p>
            <a:fld id="{1BABAAD6-58D8-4163-94DE-5C5AE8EBA7D4}" type="slidenum">
              <a:rPr lang="en-US" altLang="en-US" smtClean="0">
                <a:latin typeface="Calibri" panose="020F0502020204030204" pitchFamily="34" charset="0"/>
              </a:rPr>
              <a:pPr/>
              <a:t>7</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970352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Presented by Cyrene</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News Gothic MT"/>
                <a:cs typeface="Arial" panose="020B0604020202020204" pitchFamily="34" charset="0"/>
              </a:defRPr>
            </a:lvl1pPr>
            <a:lvl2pPr marL="742950" indent="-285750">
              <a:defRPr>
                <a:solidFill>
                  <a:schemeClr val="tx1"/>
                </a:solidFill>
                <a:latin typeface="News Gothic MT"/>
                <a:cs typeface="Arial" panose="020B0604020202020204" pitchFamily="34" charset="0"/>
              </a:defRPr>
            </a:lvl2pPr>
            <a:lvl3pPr marL="1143000" indent="-228600">
              <a:defRPr>
                <a:solidFill>
                  <a:schemeClr val="tx1"/>
                </a:solidFill>
                <a:latin typeface="News Gothic MT"/>
                <a:cs typeface="Arial" panose="020B0604020202020204" pitchFamily="34" charset="0"/>
              </a:defRPr>
            </a:lvl3pPr>
            <a:lvl4pPr marL="1600200" indent="-228600">
              <a:defRPr>
                <a:solidFill>
                  <a:schemeClr val="tx1"/>
                </a:solidFill>
                <a:latin typeface="News Gothic MT"/>
                <a:cs typeface="Arial" panose="020B0604020202020204" pitchFamily="34" charset="0"/>
              </a:defRPr>
            </a:lvl4pPr>
            <a:lvl5pPr marL="2057400" indent="-228600">
              <a:defRPr>
                <a:solidFill>
                  <a:schemeClr val="tx1"/>
                </a:solidFill>
                <a:latin typeface="News Gothic MT"/>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News Gothic MT"/>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News Gothic MT"/>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News Gothic MT"/>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News Gothic MT"/>
                <a:cs typeface="Arial" panose="020B0604020202020204" pitchFamily="34" charset="0"/>
              </a:defRPr>
            </a:lvl9pPr>
          </a:lstStyle>
          <a:p>
            <a:fld id="{47A7F871-5D9A-4948-9A18-57D33C95DD88}" type="slidenum">
              <a:rPr lang="en-US" altLang="en-US" smtClean="0">
                <a:latin typeface="Calibri" panose="020F0502020204030204" pitchFamily="34" charset="0"/>
              </a:rPr>
              <a:pPr/>
              <a:t>8</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889422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B2FFB6-5134-4D49-BBDE-FA4640B100A7}"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2FFB6-5134-4D49-BBDE-FA4640B100A7}"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F9842-77AC-F34F-8AF3-60AE55A060E8}" type="datetimeFigureOut">
              <a:rPr lang="en-US" smtClean="0"/>
              <a:pPr/>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B2FFB6-5134-4D49-BBDE-FA4640B100A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F6F9842-77AC-F34F-8AF3-60AE55A060E8}" type="datetimeFigureOut">
              <a:rPr lang="en-US" smtClean="0"/>
              <a:pPr/>
              <a:t>7/9/2015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CB2FFB6-5134-4D49-BBDE-FA4640B100A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752872"/>
          </a:xfrm>
        </p:spPr>
        <p:txBody>
          <a:bodyPr/>
          <a:lstStyle/>
          <a:p>
            <a:r>
              <a:rPr lang="en-US" b="1" dirty="0" smtClean="0"/>
              <a:t>SELAJSI</a:t>
            </a:r>
            <a:endParaRPr lang="en-US" b="1" dirty="0"/>
          </a:p>
        </p:txBody>
      </p:sp>
      <p:sp>
        <p:nvSpPr>
          <p:cNvPr id="3" name="Subtitle 2"/>
          <p:cNvSpPr>
            <a:spLocks noGrp="1"/>
          </p:cNvSpPr>
          <p:nvPr>
            <p:ph type="subTitle" idx="1"/>
          </p:nvPr>
        </p:nvSpPr>
        <p:spPr>
          <a:xfrm>
            <a:off x="1297063" y="2276873"/>
            <a:ext cx="6498159" cy="916641"/>
          </a:xfrm>
        </p:spPr>
        <p:txBody>
          <a:bodyPr anchor="ctr">
            <a:normAutofit/>
          </a:bodyPr>
          <a:lstStyle/>
          <a:p>
            <a:r>
              <a:rPr lang="en-US" sz="2400" dirty="0" smtClean="0"/>
              <a:t>PROJECT PROGRESS</a:t>
            </a:r>
          </a:p>
        </p:txBody>
      </p:sp>
      <p:sp>
        <p:nvSpPr>
          <p:cNvPr id="4" name="TextBox 3"/>
          <p:cNvSpPr txBox="1"/>
          <p:nvPr/>
        </p:nvSpPr>
        <p:spPr>
          <a:xfrm>
            <a:off x="2591780" y="3193514"/>
            <a:ext cx="3960440" cy="646331"/>
          </a:xfrm>
          <a:prstGeom prst="rect">
            <a:avLst/>
          </a:prstGeom>
          <a:noFill/>
        </p:spPr>
        <p:txBody>
          <a:bodyPr wrap="square" rtlCol="0">
            <a:spAutoFit/>
          </a:bodyPr>
          <a:lstStyle/>
          <a:p>
            <a:pPr algn="ctr"/>
            <a:r>
              <a:rPr lang="en-US" dirty="0" smtClean="0"/>
              <a:t>Q2 Programme Board Meeting</a:t>
            </a:r>
          </a:p>
          <a:p>
            <a:pPr algn="ctr"/>
            <a:r>
              <a:rPr lang="en-US" dirty="0" smtClean="0"/>
              <a:t>9</a:t>
            </a:r>
            <a:r>
              <a:rPr lang="en-US" baseline="30000" dirty="0" smtClean="0"/>
              <a:t>th</a:t>
            </a:r>
            <a:r>
              <a:rPr lang="en-US" dirty="0" smtClean="0"/>
              <a:t> July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772816"/>
            <a:ext cx="8042276" cy="1336956"/>
          </a:xfrm>
        </p:spPr>
        <p:txBody>
          <a:bodyPr/>
          <a:lstStyle/>
          <a:p>
            <a:r>
              <a:rPr lang="en-US" dirty="0" smtClean="0"/>
              <a:t>Thank you.</a:t>
            </a:r>
            <a:endParaRPr lang="en-US" dirty="0"/>
          </a:p>
        </p:txBody>
      </p:sp>
    </p:spTree>
    <p:extLst>
      <p:ext uri="{BB962C8B-B14F-4D97-AF65-F5344CB8AC3E}">
        <p14:creationId xmlns:p14="http://schemas.microsoft.com/office/powerpoint/2010/main" val="1728931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96900" y="-26988"/>
            <a:ext cx="8042275" cy="719138"/>
          </a:xfrm>
        </p:spPr>
        <p:txBody>
          <a:bodyPr/>
          <a:lstStyle/>
          <a:p>
            <a:r>
              <a:rPr lang="en-US" altLang="en-US" sz="3800" b="1" smtClean="0"/>
              <a:t>Project progress – A2J</a:t>
            </a:r>
          </a:p>
        </p:txBody>
      </p:sp>
      <p:graphicFrame>
        <p:nvGraphicFramePr>
          <p:cNvPr id="4" name="Content Placeholder 3"/>
          <p:cNvGraphicFramePr>
            <a:graphicFrameLocks noGrp="1"/>
          </p:cNvGraphicFramePr>
          <p:nvPr>
            <p:ph idx="1"/>
          </p:nvPr>
        </p:nvGraphicFramePr>
        <p:xfrm>
          <a:off x="171450" y="692150"/>
          <a:ext cx="8856663" cy="6033384"/>
        </p:xfrm>
        <a:graphic>
          <a:graphicData uri="http://schemas.openxmlformats.org/drawingml/2006/table">
            <a:tbl>
              <a:tblPr firstRow="1" bandRow="1">
                <a:tableStyleId>{5C22544A-7EE6-4342-B048-85BDC9FD1C3A}</a:tableStyleId>
              </a:tblPr>
              <a:tblGrid>
                <a:gridCol w="4320322"/>
                <a:gridCol w="4536341"/>
              </a:tblGrid>
              <a:tr h="395381">
                <a:tc>
                  <a:txBody>
                    <a:bodyPr/>
                    <a:lstStyle/>
                    <a:p>
                      <a:pPr algn="ctr"/>
                      <a:r>
                        <a:rPr lang="en-US" sz="1600" dirty="0" smtClean="0"/>
                        <a:t>KEY</a:t>
                      </a:r>
                      <a:r>
                        <a:rPr lang="en-US" sz="1600" baseline="0" dirty="0" smtClean="0"/>
                        <a:t> ACHEIVEMENTS</a:t>
                      </a:r>
                      <a:endParaRPr lang="en-US" sz="1600" dirty="0"/>
                    </a:p>
                  </a:txBody>
                  <a:tcPr marL="91437" marR="91437" marT="45726" marB="45726"/>
                </a:tc>
                <a:tc>
                  <a:txBody>
                    <a:bodyPr/>
                    <a:lstStyle/>
                    <a:p>
                      <a:pPr algn="ctr"/>
                      <a:r>
                        <a:rPr lang="en-US" sz="1600" dirty="0" smtClean="0"/>
                        <a:t>PRIORITIES</a:t>
                      </a:r>
                      <a:r>
                        <a:rPr lang="en-US" sz="1600" baseline="0" dirty="0" smtClean="0"/>
                        <a:t> FOR Q3-Q4</a:t>
                      </a:r>
                      <a:endParaRPr lang="en-US" sz="1600" dirty="0"/>
                    </a:p>
                  </a:txBody>
                  <a:tcPr marL="91437" marR="91437" marT="45726" marB="45726"/>
                </a:tc>
              </a:tr>
              <a:tr h="1798305">
                <a:tc>
                  <a:txBody>
                    <a:bodyPr/>
                    <a:lstStyle/>
                    <a:p>
                      <a:pPr marL="0" indent="0">
                        <a:buFont typeface="Arial" panose="020B0604020202020204" pitchFamily="34" charset="0"/>
                        <a:buNone/>
                      </a:pPr>
                      <a:r>
                        <a:rPr lang="en-US" sz="1600" b="1" dirty="0" err="1" smtClean="0"/>
                        <a:t>MoU</a:t>
                      </a:r>
                      <a:r>
                        <a:rPr lang="en-US" sz="1600" b="1" baseline="0" dirty="0" smtClean="0"/>
                        <a:t> between the MoJ and the Attorney General’s </a:t>
                      </a:r>
                      <a:r>
                        <a:rPr lang="en-US" sz="1600" b="1" baseline="0" dirty="0" err="1" smtClean="0"/>
                        <a:t>Dept</a:t>
                      </a:r>
                      <a:r>
                        <a:rPr lang="en-US" sz="1600" b="1" baseline="0" dirty="0" smtClean="0"/>
                        <a:t> </a:t>
                      </a:r>
                      <a:r>
                        <a:rPr lang="en-US" sz="1600" baseline="0" dirty="0" smtClean="0"/>
                        <a:t>for:</a:t>
                      </a:r>
                    </a:p>
                    <a:p>
                      <a:pPr marL="0" indent="0">
                        <a:buFont typeface="Arial" panose="020B0604020202020204" pitchFamily="34" charset="0"/>
                        <a:buNone/>
                      </a:pPr>
                      <a:r>
                        <a:rPr lang="en-US" sz="1600" dirty="0" smtClean="0"/>
                        <a:t>a. expediting case flow and clearing  backlog of</a:t>
                      </a:r>
                      <a:r>
                        <a:rPr lang="en-US" sz="1600" baseline="0" dirty="0" smtClean="0"/>
                        <a:t> cases of </a:t>
                      </a:r>
                      <a:r>
                        <a:rPr lang="en-US" sz="1600" dirty="0" smtClean="0"/>
                        <a:t>narcotics &amp;</a:t>
                      </a:r>
                      <a:r>
                        <a:rPr lang="en-US" sz="1600" baseline="0" dirty="0" smtClean="0"/>
                        <a:t> pro</a:t>
                      </a:r>
                      <a:r>
                        <a:rPr lang="en-US" sz="1600" dirty="0" smtClean="0"/>
                        <a:t>longed detention</a:t>
                      </a:r>
                    </a:p>
                    <a:p>
                      <a:pPr marL="0" indent="0">
                        <a:buFont typeface="Arial" panose="020B0604020202020204" pitchFamily="34" charset="0"/>
                        <a:buNone/>
                      </a:pPr>
                      <a:r>
                        <a:rPr lang="en-US" sz="1600" dirty="0" smtClean="0"/>
                        <a:t>b. Support extended to strengthen </a:t>
                      </a:r>
                      <a:r>
                        <a:rPr lang="en-US" sz="1600" dirty="0" err="1" smtClean="0"/>
                        <a:t>Mahajana</a:t>
                      </a:r>
                      <a:r>
                        <a:rPr lang="en-US" sz="1600" baseline="0" dirty="0" smtClean="0"/>
                        <a:t> </a:t>
                      </a:r>
                      <a:r>
                        <a:rPr lang="en-US" sz="1600" baseline="0" dirty="0" err="1" smtClean="0"/>
                        <a:t>Pethsam</a:t>
                      </a:r>
                      <a:r>
                        <a:rPr lang="en-US" sz="1600" baseline="0" dirty="0" smtClean="0"/>
                        <a:t> Unit at AGs department</a:t>
                      </a:r>
                      <a:endParaRPr lang="en-US" sz="1600" dirty="0" smtClean="0"/>
                    </a:p>
                  </a:txBody>
                  <a:tcPr marL="91437" marR="91437" marT="45726" marB="45726"/>
                </a:tc>
                <a:tc>
                  <a:txBody>
                    <a:bodyPr/>
                    <a:lstStyle/>
                    <a:p>
                      <a:pPr marL="0" indent="0">
                        <a:buFont typeface="Arial" panose="020B0604020202020204" pitchFamily="34" charset="0"/>
                        <a:buNone/>
                      </a:pPr>
                      <a:r>
                        <a:rPr lang="en-US" sz="1600" b="1" dirty="0" smtClean="0"/>
                        <a:t>Victim</a:t>
                      </a:r>
                      <a:r>
                        <a:rPr lang="en-US" sz="1600" b="1" baseline="0" dirty="0" smtClean="0"/>
                        <a:t> and Witness Protection Act </a:t>
                      </a:r>
                      <a:r>
                        <a:rPr lang="en-US" sz="1600" baseline="0" dirty="0" smtClean="0"/>
                        <a:t>:</a:t>
                      </a:r>
                    </a:p>
                    <a:p>
                      <a:pPr marL="0" indent="0">
                        <a:buFont typeface="Arial" panose="020B0604020202020204" pitchFamily="34" charset="0"/>
                        <a:buNone/>
                      </a:pPr>
                      <a:r>
                        <a:rPr lang="en-US" sz="1600" dirty="0" smtClean="0"/>
                        <a:t>- Sensitizing and awareness raising programmes</a:t>
                      </a:r>
                      <a:r>
                        <a:rPr lang="en-US" sz="1600" baseline="0" dirty="0" smtClean="0"/>
                        <a:t> for: Police, JMO, Legal Aid Commission, NCPA, Court Registrars, and</a:t>
                      </a:r>
                    </a:p>
                    <a:p>
                      <a:pPr marL="0" indent="0">
                        <a:buFont typeface="Arial" panose="020B0604020202020204" pitchFamily="34" charset="0"/>
                        <a:buNone/>
                      </a:pPr>
                      <a:r>
                        <a:rPr lang="en-US" sz="1600" baseline="0" dirty="0" smtClean="0"/>
                        <a:t>General Public</a:t>
                      </a:r>
                    </a:p>
                    <a:p>
                      <a:pPr marL="0" indent="0">
                        <a:buFont typeface="Arial" panose="020B0604020202020204" pitchFamily="34" charset="0"/>
                        <a:buNone/>
                      </a:pPr>
                      <a:r>
                        <a:rPr lang="en-US" sz="1600" baseline="0" dirty="0" smtClean="0"/>
                        <a:t>- Technical support to establish National Authority &amp; Police Unit</a:t>
                      </a:r>
                      <a:endParaRPr lang="en-US" sz="1600" dirty="0"/>
                    </a:p>
                  </a:txBody>
                  <a:tcPr marL="91437" marR="91437" marT="45726" marB="45726"/>
                </a:tc>
              </a:tr>
              <a:tr h="857887">
                <a:tc>
                  <a:txBody>
                    <a:bodyPr/>
                    <a:lstStyle/>
                    <a:p>
                      <a:pPr marL="0" indent="0">
                        <a:buFont typeface="Arial" panose="020B0604020202020204" pitchFamily="34" charset="0"/>
                        <a:buNone/>
                      </a:pPr>
                      <a:r>
                        <a:rPr lang="en-US" sz="1600" b="1" dirty="0" smtClean="0"/>
                        <a:t>Establishment</a:t>
                      </a:r>
                      <a:r>
                        <a:rPr lang="en-US" sz="1600" b="1" baseline="0" dirty="0" smtClean="0"/>
                        <a:t> of the Area Model Case   </a:t>
                      </a:r>
                    </a:p>
                    <a:p>
                      <a:pPr marL="0" indent="0">
                        <a:buFont typeface="Arial" panose="020B0604020202020204" pitchFamily="34" charset="0"/>
                        <a:buNone/>
                      </a:pPr>
                      <a:r>
                        <a:rPr lang="en-US" sz="1600" b="1" baseline="0" dirty="0" smtClean="0"/>
                        <a:t>Flow Management Committee </a:t>
                      </a:r>
                      <a:r>
                        <a:rPr lang="en-US" sz="1600" baseline="0" dirty="0" smtClean="0"/>
                        <a:t>in Batticaloa (25</a:t>
                      </a:r>
                      <a:r>
                        <a:rPr lang="en-US" sz="1600" baseline="30000" dirty="0" smtClean="0"/>
                        <a:t>th</a:t>
                      </a:r>
                      <a:r>
                        <a:rPr lang="en-US" sz="1600" baseline="0" dirty="0" smtClean="0"/>
                        <a:t> June)</a:t>
                      </a:r>
                      <a:endParaRPr lang="en-US" sz="1600" dirty="0" smtClean="0"/>
                    </a:p>
                  </a:txBody>
                  <a:tcPr marL="91437" marR="91437" marT="45726" marB="45726"/>
                </a:tc>
                <a:tc>
                  <a:txBody>
                    <a:bodyPr/>
                    <a:lstStyle/>
                    <a:p>
                      <a:pPr marL="0" indent="0">
                        <a:buFont typeface="Arial" panose="020B0604020202020204" pitchFamily="34" charset="0"/>
                        <a:buNone/>
                      </a:pPr>
                      <a:r>
                        <a:rPr lang="en-US" sz="1600" b="1" dirty="0" smtClean="0"/>
                        <a:t>Establishment of Case</a:t>
                      </a:r>
                      <a:r>
                        <a:rPr lang="en-US" sz="1600" b="1" baseline="0" dirty="0" smtClean="0"/>
                        <a:t> Flow Management Committees </a:t>
                      </a:r>
                      <a:r>
                        <a:rPr lang="en-US" sz="1600" baseline="0" dirty="0" smtClean="0"/>
                        <a:t>in Anuradhapura and Ratnapura</a:t>
                      </a:r>
                      <a:endParaRPr lang="en-US" sz="1600" dirty="0" smtClean="0"/>
                    </a:p>
                  </a:txBody>
                  <a:tcPr marL="91437" marR="91437" marT="45726" marB="45726"/>
                </a:tc>
              </a:tr>
              <a:tr h="1310633">
                <a:tc>
                  <a:txBody>
                    <a:bodyPr/>
                    <a:lstStyle/>
                    <a:p>
                      <a:pPr marL="0" indent="0">
                        <a:buFont typeface="Arial" panose="020B0604020202020204" pitchFamily="34" charset="0"/>
                        <a:buNone/>
                      </a:pPr>
                      <a:r>
                        <a:rPr lang="en-US" sz="1600" b="1" dirty="0" smtClean="0"/>
                        <a:t>Consolidation of Penal Code and Criminal Procedure Code</a:t>
                      </a:r>
                      <a:r>
                        <a:rPr lang="en-US" sz="1600" b="1" baseline="0" dirty="0" smtClean="0"/>
                        <a:t> </a:t>
                      </a:r>
                      <a:r>
                        <a:rPr lang="en-US" sz="1600" baseline="0" dirty="0" smtClean="0"/>
                        <a:t>in Sinhala, Tamil, and English Languages completed.</a:t>
                      </a:r>
                    </a:p>
                    <a:p>
                      <a:pPr marL="0" indent="0">
                        <a:buFont typeface="Arial" panose="020B0604020202020204" pitchFamily="34" charset="0"/>
                        <a:buNone/>
                      </a:pPr>
                      <a:r>
                        <a:rPr lang="en-US" sz="1600" baseline="0" dirty="0" smtClean="0"/>
                        <a:t>Initiated consolidation of Evidence Ordinance &amp; Judicature Act.</a:t>
                      </a:r>
                      <a:endParaRPr lang="en-US" sz="1600" dirty="0" smtClean="0"/>
                    </a:p>
                  </a:txBody>
                  <a:tcPr marL="91437" marR="91437" marT="45726" marB="45726"/>
                </a:tc>
                <a:tc>
                  <a:txBody>
                    <a:bodyPr/>
                    <a:lstStyle/>
                    <a:p>
                      <a:pPr marL="0" indent="0">
                        <a:buFont typeface="Arial" panose="020B0604020202020204" pitchFamily="34" charset="0"/>
                        <a:buNone/>
                      </a:pPr>
                      <a:r>
                        <a:rPr lang="en-US" sz="1600" b="1" baseline="0" dirty="0" smtClean="0"/>
                        <a:t>Completing the consolidation of Evidence Ordinance and Judicature Act </a:t>
                      </a:r>
                      <a:r>
                        <a:rPr lang="en-US" sz="1600" baseline="0" dirty="0" smtClean="0"/>
                        <a:t>in 3 languages.</a:t>
                      </a:r>
                    </a:p>
                    <a:p>
                      <a:pPr marL="0" indent="0">
                        <a:buFont typeface="Arial" panose="020B0604020202020204" pitchFamily="34" charset="0"/>
                        <a:buNone/>
                      </a:pPr>
                      <a:r>
                        <a:rPr lang="en-US" sz="1600" baseline="0" dirty="0" smtClean="0"/>
                        <a:t>Dissemination of Penal &amp; Criminal Procedure code</a:t>
                      </a:r>
                    </a:p>
                  </a:txBody>
                  <a:tcPr marL="91437" marR="91437" marT="45726" marB="45726"/>
                </a:tc>
              </a:tr>
              <a:tr h="606846">
                <a:tc>
                  <a:txBody>
                    <a:bodyPr/>
                    <a:lstStyle/>
                    <a:p>
                      <a:pPr marL="0" indent="0">
                        <a:buFont typeface="Arial" panose="020B0604020202020204" pitchFamily="34" charset="0"/>
                        <a:buNone/>
                      </a:pPr>
                      <a:r>
                        <a:rPr lang="en-US" sz="1600" b="1" dirty="0" smtClean="0"/>
                        <a:t>Preliminary Draft of the National Legal Aid</a:t>
                      </a:r>
                      <a:r>
                        <a:rPr lang="en-US" sz="1600" b="1" baseline="0" dirty="0" smtClean="0"/>
                        <a:t> Policy</a:t>
                      </a:r>
                      <a:r>
                        <a:rPr lang="en-US" sz="1600" baseline="0" dirty="0" smtClean="0"/>
                        <a:t> being finalized; to be reviewed in July. </a:t>
                      </a:r>
                      <a:endParaRPr lang="en-US" sz="1600" dirty="0" smtClean="0"/>
                    </a:p>
                  </a:txBody>
                  <a:tcPr marL="91437" marR="91437" marT="45726" marB="45726"/>
                </a:tc>
                <a:tc>
                  <a:txBody>
                    <a:bodyPr/>
                    <a:lstStyle/>
                    <a:p>
                      <a:pPr marL="0" indent="0">
                        <a:buFont typeface="Arial" panose="020B0604020202020204" pitchFamily="34" charset="0"/>
                        <a:buNone/>
                      </a:pPr>
                      <a:r>
                        <a:rPr lang="en-US" sz="1600" b="1" baseline="0" dirty="0" smtClean="0"/>
                        <a:t>Institutional needs assessment </a:t>
                      </a:r>
                      <a:r>
                        <a:rPr lang="en-US" sz="1600" baseline="0" dirty="0" smtClean="0"/>
                        <a:t>on Case Flow within the penal chain institutions</a:t>
                      </a:r>
                    </a:p>
                  </a:txBody>
                  <a:tcPr marL="91437" marR="91437" marT="45726" marB="45726"/>
                </a:tc>
              </a:tr>
              <a:tr h="432048">
                <a:tc rowSpan="2">
                  <a:txBody>
                    <a:bodyPr/>
                    <a:lstStyle/>
                    <a:p>
                      <a:pPr marL="0" indent="0">
                        <a:buFont typeface="Arial" panose="020B0604020202020204" pitchFamily="34" charset="0"/>
                        <a:buNone/>
                      </a:pPr>
                      <a:r>
                        <a:rPr lang="en-US" sz="1600" b="1" dirty="0" smtClean="0"/>
                        <a:t>Training on drafting legislation</a:t>
                      </a:r>
                      <a:r>
                        <a:rPr lang="en-US" sz="1600" b="1" baseline="0" dirty="0" smtClean="0"/>
                        <a:t> in English language:</a:t>
                      </a:r>
                      <a:r>
                        <a:rPr lang="en-US" sz="1600" baseline="0" dirty="0" smtClean="0"/>
                        <a:t> completed primary &amp; intermediate courses</a:t>
                      </a:r>
                      <a:endParaRPr lang="en-US" sz="1600" dirty="0"/>
                    </a:p>
                  </a:txBody>
                  <a:tcPr marL="91437" marR="91437" marT="45726" marB="45726"/>
                </a:tc>
                <a:tc>
                  <a:txBody>
                    <a:bodyPr/>
                    <a:lstStyle/>
                    <a:p>
                      <a:pPr marL="0" indent="0">
                        <a:buFont typeface="Arial" panose="020B0604020202020204" pitchFamily="34" charset="0"/>
                        <a:buNone/>
                      </a:pPr>
                      <a:r>
                        <a:rPr lang="en-US" sz="1600" b="1" dirty="0" smtClean="0"/>
                        <a:t>National Conference on Sentencing</a:t>
                      </a:r>
                    </a:p>
                  </a:txBody>
                  <a:tcPr marL="91437" marR="91437" marT="45726" marB="45726"/>
                </a:tc>
              </a:tr>
              <a:tr h="632238">
                <a:tc vMerge="1">
                  <a:txBody>
                    <a:bodyPr/>
                    <a:lstStyle/>
                    <a:p>
                      <a:endParaRPr lang="en-US"/>
                    </a:p>
                  </a:txBody>
                  <a:tcPr/>
                </a:tc>
                <a:tc>
                  <a:txBody>
                    <a:bodyPr/>
                    <a:lstStyle/>
                    <a:p>
                      <a:pPr marL="0" indent="0">
                        <a:buFont typeface="Arial" panose="020B0604020202020204" pitchFamily="34" charset="0"/>
                        <a:buNone/>
                      </a:pPr>
                      <a:r>
                        <a:rPr lang="en-US" sz="1600" b="1" dirty="0" smtClean="0"/>
                        <a:t>Comprehensive study of existing</a:t>
                      </a:r>
                      <a:r>
                        <a:rPr lang="en-US" sz="1600" b="1" baseline="0" dirty="0" smtClean="0"/>
                        <a:t> sentencing practices:</a:t>
                      </a:r>
                      <a:r>
                        <a:rPr lang="en-US" sz="1600" baseline="0" dirty="0" smtClean="0"/>
                        <a:t> a study of reported cases</a:t>
                      </a:r>
                      <a:endParaRPr lang="en-US" sz="1600" dirty="0" smtClean="0"/>
                    </a:p>
                  </a:txBody>
                  <a:tcPr marL="91437" marR="91437" marT="45726" marB="45726"/>
                </a:tc>
              </a:tr>
            </a:tbl>
          </a:graphicData>
        </a:graphic>
      </p:graphicFrame>
    </p:spTree>
    <p:extLst>
      <p:ext uri="{BB962C8B-B14F-4D97-AF65-F5344CB8AC3E}">
        <p14:creationId xmlns:p14="http://schemas.microsoft.com/office/powerpoint/2010/main" val="4030171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progress – A2J</a:t>
            </a:r>
            <a:r>
              <a:rPr lang="en-US" dirty="0" smtClean="0"/>
              <a:t/>
            </a:r>
            <a:br>
              <a:rPr lang="en-US" dirty="0" smtClean="0"/>
            </a:br>
            <a:r>
              <a:rPr lang="en-US" sz="4200" dirty="0" smtClean="0"/>
              <a:t>Prisons &amp; Land Mediation</a:t>
            </a:r>
            <a:endParaRPr lang="en-US" sz="4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472996"/>
              </p:ext>
            </p:extLst>
          </p:nvPr>
        </p:nvGraphicFramePr>
        <p:xfrm>
          <a:off x="549273" y="1600201"/>
          <a:ext cx="8271198" cy="4917576"/>
        </p:xfrm>
        <a:graphic>
          <a:graphicData uri="http://schemas.openxmlformats.org/drawingml/2006/table">
            <a:tbl>
              <a:tblPr firstRow="1" bandRow="1">
                <a:tableStyleId>{5C22544A-7EE6-4342-B048-85BDC9FD1C3A}</a:tableStyleId>
              </a:tblPr>
              <a:tblGrid>
                <a:gridCol w="4135599"/>
                <a:gridCol w="4135599"/>
              </a:tblGrid>
              <a:tr h="320295">
                <a:tc>
                  <a:txBody>
                    <a:bodyPr/>
                    <a:lstStyle/>
                    <a:p>
                      <a:pPr algn="ctr"/>
                      <a:r>
                        <a:rPr lang="en-US" dirty="0" smtClean="0"/>
                        <a:t>KEY</a:t>
                      </a:r>
                      <a:r>
                        <a:rPr lang="en-US" baseline="0" dirty="0" smtClean="0"/>
                        <a:t> ACHEIVEMENTS</a:t>
                      </a:r>
                      <a:endParaRPr lang="en-US" dirty="0"/>
                    </a:p>
                  </a:txBody>
                  <a:tcPr/>
                </a:tc>
                <a:tc>
                  <a:txBody>
                    <a:bodyPr/>
                    <a:lstStyle/>
                    <a:p>
                      <a:pPr algn="ctr"/>
                      <a:r>
                        <a:rPr lang="en-US" dirty="0" smtClean="0"/>
                        <a:t>PRIORITIES</a:t>
                      </a:r>
                      <a:r>
                        <a:rPr lang="en-US" baseline="0" dirty="0" smtClean="0"/>
                        <a:t> FOR Q3-Q4</a:t>
                      </a:r>
                      <a:endParaRPr lang="en-US" dirty="0"/>
                    </a:p>
                  </a:txBody>
                  <a:tcPr/>
                </a:tc>
              </a:tr>
              <a:tr h="1040958">
                <a:tc>
                  <a:txBody>
                    <a:bodyPr/>
                    <a:lstStyle/>
                    <a:p>
                      <a:pPr marL="285750" indent="-285750">
                        <a:buFont typeface="Arial" panose="020B0604020202020204" pitchFamily="34" charset="0"/>
                        <a:buChar char="•"/>
                      </a:pPr>
                      <a:r>
                        <a:rPr lang="en-US" dirty="0" smtClean="0"/>
                        <a:t>Stakeholder</a:t>
                      </a:r>
                      <a:r>
                        <a:rPr lang="en-US" baseline="0" dirty="0" smtClean="0"/>
                        <a:t> Discussions and operationalization plans finalized for establishment of LMBs</a:t>
                      </a:r>
                      <a:endParaRPr lang="en-US" dirty="0" smtClean="0"/>
                    </a:p>
                  </a:txBody>
                  <a:tcPr/>
                </a:tc>
                <a:tc>
                  <a:txBody>
                    <a:bodyPr/>
                    <a:lstStyle/>
                    <a:p>
                      <a:pPr marL="285750" indent="-285750">
                        <a:buFont typeface="Arial" panose="020B0604020202020204" pitchFamily="34" charset="0"/>
                        <a:buChar char="•"/>
                      </a:pPr>
                      <a:r>
                        <a:rPr lang="en-US" dirty="0" smtClean="0"/>
                        <a:t>Facilitate stakeholder discussions and the operationalization of LMBs. </a:t>
                      </a:r>
                      <a:endParaRPr lang="en-US" dirty="0"/>
                    </a:p>
                  </a:txBody>
                  <a:tcPr/>
                </a:tc>
              </a:tr>
              <a:tr h="1040958">
                <a:tc>
                  <a:txBody>
                    <a:bodyPr/>
                    <a:lstStyle/>
                    <a:p>
                      <a:pPr marL="285750" indent="-285750">
                        <a:buFont typeface="Arial" panose="020B0604020202020204" pitchFamily="34" charset="0"/>
                        <a:buChar char="•"/>
                      </a:pPr>
                      <a:r>
                        <a:rPr lang="en-US" dirty="0" smtClean="0"/>
                        <a:t>Legal Aid</a:t>
                      </a:r>
                      <a:r>
                        <a:rPr lang="en-US" baseline="0" dirty="0" smtClean="0"/>
                        <a:t> support for Prison inmates in area models and Colombo initiated </a:t>
                      </a:r>
                      <a:endParaRPr lang="en-US" dirty="0" smtClean="0"/>
                    </a:p>
                  </a:txBody>
                  <a:tcPr/>
                </a:tc>
                <a:tc>
                  <a:txBody>
                    <a:bodyPr/>
                    <a:lstStyle/>
                    <a:p>
                      <a:pPr marL="285750" indent="-285750">
                        <a:buFont typeface="Arial" panose="020B0604020202020204" pitchFamily="34" charset="0"/>
                        <a:buChar char="•"/>
                      </a:pPr>
                      <a:r>
                        <a:rPr lang="en-US" dirty="0" smtClean="0"/>
                        <a:t>Conduct</a:t>
                      </a:r>
                      <a:r>
                        <a:rPr lang="en-US" baseline="0" dirty="0" smtClean="0"/>
                        <a:t> legal aid clinics and initiating court proceedings for identified cases. </a:t>
                      </a:r>
                      <a:endParaRPr lang="en-US" dirty="0"/>
                    </a:p>
                  </a:txBody>
                  <a:tcPr/>
                </a:tc>
              </a:tr>
              <a:tr h="1281180">
                <a:tc>
                  <a:txBody>
                    <a:bodyPr/>
                    <a:lstStyle/>
                    <a:p>
                      <a:pPr marL="285750" indent="-285750">
                        <a:buFont typeface="Arial" panose="020B0604020202020204" pitchFamily="34" charset="0"/>
                        <a:buChar char="•"/>
                      </a:pPr>
                      <a:r>
                        <a:rPr lang="en-US" dirty="0" smtClean="0"/>
                        <a:t>Design</a:t>
                      </a:r>
                      <a:r>
                        <a:rPr lang="en-US" baseline="0" dirty="0" smtClean="0"/>
                        <a:t> a hand book/ guide book for the use of Community Based Correction Officers and training for the Community Correction Officers</a:t>
                      </a:r>
                      <a:endParaRPr lang="en-US" dirty="0" smtClean="0"/>
                    </a:p>
                  </a:txBody>
                  <a:tcPr/>
                </a:tc>
                <a:tc>
                  <a:txBody>
                    <a:bodyPr/>
                    <a:lstStyle/>
                    <a:p>
                      <a:pPr marL="285750" indent="-285750">
                        <a:buFont typeface="Arial" panose="020B0604020202020204" pitchFamily="34" charset="0"/>
                        <a:buChar char="•"/>
                      </a:pPr>
                      <a:r>
                        <a:rPr lang="en-US" dirty="0" smtClean="0"/>
                        <a:t>Completion</a:t>
                      </a:r>
                      <a:r>
                        <a:rPr lang="en-US" baseline="0" dirty="0" smtClean="0"/>
                        <a:t> of the draft by the experts from the Department of Community Based Corrections and trainings are completed</a:t>
                      </a:r>
                    </a:p>
                  </a:txBody>
                  <a:tcPr/>
                </a:tc>
              </a:tr>
              <a:tr h="1169744">
                <a:tc>
                  <a:txBody>
                    <a:bodyPr/>
                    <a:lstStyle/>
                    <a:p>
                      <a:pPr marL="285750" indent="-285750">
                        <a:buFont typeface="Arial" panose="020B0604020202020204" pitchFamily="34" charset="0"/>
                        <a:buChar char="•"/>
                      </a:pPr>
                      <a:r>
                        <a:rPr lang="en-US" dirty="0" smtClean="0"/>
                        <a:t>A committee to be established to carryout</a:t>
                      </a:r>
                      <a:r>
                        <a:rPr lang="en-US" baseline="0" dirty="0" smtClean="0"/>
                        <a:t> the recommendations identified in the training needs assessment of Prison Officers</a:t>
                      </a:r>
                      <a:endParaRPr lang="en-US" dirty="0"/>
                    </a:p>
                  </a:txBody>
                  <a:tcPr/>
                </a:tc>
                <a:tc>
                  <a:txBody>
                    <a:bodyPr/>
                    <a:lstStyle/>
                    <a:p>
                      <a:pPr marL="285750" indent="-285750">
                        <a:buFont typeface="Arial" panose="020B0604020202020204" pitchFamily="34" charset="0"/>
                        <a:buChar char="•"/>
                      </a:pPr>
                      <a:r>
                        <a:rPr lang="en-US" dirty="0" smtClean="0"/>
                        <a:t>The committee implement recommendations and conduct the 5 year action plan</a:t>
                      </a:r>
                      <a:r>
                        <a:rPr lang="en-US" baseline="0" dirty="0" smtClean="0"/>
                        <a:t> for trainings in the prisons</a:t>
                      </a:r>
                      <a:endParaRPr lang="en-US" dirty="0"/>
                    </a:p>
                  </a:txBody>
                  <a:tcPr/>
                </a:tc>
              </a:tr>
            </a:tbl>
          </a:graphicData>
        </a:graphic>
      </p:graphicFrame>
    </p:spTree>
    <p:extLst>
      <p:ext uri="{BB962C8B-B14F-4D97-AF65-F5344CB8AC3E}">
        <p14:creationId xmlns:p14="http://schemas.microsoft.com/office/powerpoint/2010/main" val="3341500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99392"/>
            <a:ext cx="8042276" cy="729136"/>
          </a:xfrm>
        </p:spPr>
        <p:txBody>
          <a:bodyPr/>
          <a:lstStyle/>
          <a:p>
            <a:r>
              <a:rPr lang="en-US" sz="3800" b="1" dirty="0" smtClean="0"/>
              <a:t>Project progress – SGBV </a:t>
            </a:r>
            <a:endParaRPr lang="en-US" sz="3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0433784"/>
              </p:ext>
            </p:extLst>
          </p:nvPr>
        </p:nvGraphicFramePr>
        <p:xfrm>
          <a:off x="179511" y="629744"/>
          <a:ext cx="8784976" cy="6033702"/>
        </p:xfrm>
        <a:graphic>
          <a:graphicData uri="http://schemas.openxmlformats.org/drawingml/2006/table">
            <a:tbl>
              <a:tblPr firstRow="1" bandRow="1">
                <a:tableStyleId>{5C22544A-7EE6-4342-B048-85BDC9FD1C3A}</a:tableStyleId>
              </a:tblPr>
              <a:tblGrid>
                <a:gridCol w="4392488"/>
                <a:gridCol w="4392488"/>
              </a:tblGrid>
              <a:tr h="371498">
                <a:tc>
                  <a:txBody>
                    <a:bodyPr/>
                    <a:lstStyle/>
                    <a:p>
                      <a:pPr algn="ctr"/>
                      <a:r>
                        <a:rPr lang="en-US" sz="1400" dirty="0" smtClean="0"/>
                        <a:t>KEY</a:t>
                      </a:r>
                      <a:r>
                        <a:rPr lang="en-US" sz="1400" baseline="0" dirty="0" smtClean="0"/>
                        <a:t> ACHEIVEMENTS</a:t>
                      </a:r>
                      <a:endParaRPr lang="en-US" sz="1400" dirty="0"/>
                    </a:p>
                  </a:txBody>
                  <a:tcPr/>
                </a:tc>
                <a:tc>
                  <a:txBody>
                    <a:bodyPr/>
                    <a:lstStyle/>
                    <a:p>
                      <a:pPr algn="ctr"/>
                      <a:r>
                        <a:rPr lang="en-US" sz="1400" dirty="0" smtClean="0"/>
                        <a:t>PRIORITIES</a:t>
                      </a:r>
                      <a:r>
                        <a:rPr lang="en-US" sz="1400" baseline="0" dirty="0" smtClean="0"/>
                        <a:t> FOR Q3-Q4</a:t>
                      </a:r>
                      <a:endParaRPr lang="en-US" sz="1400" dirty="0">
                        <a:solidFill>
                          <a:srgbClr val="FFFF00"/>
                        </a:solidFill>
                      </a:endParaRPr>
                    </a:p>
                  </a:txBody>
                  <a:tcPr/>
                </a:tc>
              </a:tr>
              <a:tr h="1347638">
                <a:tc>
                  <a:txBody>
                    <a:bodyPr/>
                    <a:lstStyle/>
                    <a:p>
                      <a:pPr marL="0" indent="0">
                        <a:buFont typeface="Arial" panose="020B0604020202020204" pitchFamily="34" charset="0"/>
                        <a:buNone/>
                      </a:pPr>
                      <a:r>
                        <a:rPr lang="en-US" sz="1600" b="1" dirty="0" smtClean="0"/>
                        <a:t>National</a:t>
                      </a:r>
                      <a:r>
                        <a:rPr lang="en-US" sz="1600" b="1" baseline="0" dirty="0" smtClean="0"/>
                        <a:t> Action Plan on SGBV</a:t>
                      </a:r>
                      <a:endParaRPr lang="en-US" sz="1600" b="1" dirty="0" smtClean="0"/>
                    </a:p>
                    <a:p>
                      <a:pPr marL="285750" indent="-285750">
                        <a:buFont typeface="Arial" panose="020B0604020202020204" pitchFamily="34" charset="0"/>
                        <a:buChar char="•"/>
                      </a:pPr>
                      <a:r>
                        <a:rPr lang="en-US" sz="1600" dirty="0" smtClean="0"/>
                        <a:t>Commenced the formulation of the National Action Plan to address GBV</a:t>
                      </a:r>
                    </a:p>
                    <a:p>
                      <a:pPr marL="285750" indent="-285750">
                        <a:buFont typeface="Arial" panose="020B0604020202020204" pitchFamily="34" charset="0"/>
                        <a:buChar char="•"/>
                      </a:pPr>
                      <a:r>
                        <a:rPr lang="en-US" sz="1600" dirty="0" smtClean="0">
                          <a:solidFill>
                            <a:schemeClr val="tx2"/>
                          </a:solidFill>
                        </a:rPr>
                        <a:t>Commencing technical team meetings of the 09 sectors by each lead Ministry</a:t>
                      </a:r>
                      <a:endParaRPr lang="en-US" sz="1600" dirty="0">
                        <a:solidFill>
                          <a:schemeClr val="tx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smtClean="0"/>
                        <a:t>National</a:t>
                      </a:r>
                      <a:r>
                        <a:rPr lang="en-US" sz="1600" b="1" baseline="0" dirty="0" smtClean="0"/>
                        <a:t> Action Plan on SGBV</a:t>
                      </a:r>
                      <a:endParaRPr lang="en-US" sz="1600" b="1" dirty="0" smtClean="0"/>
                    </a:p>
                    <a:p>
                      <a:pPr marL="285750" indent="-285750">
                        <a:buFont typeface="Arial" panose="020B0604020202020204" pitchFamily="34" charset="0"/>
                        <a:buChar char="•"/>
                      </a:pPr>
                      <a:r>
                        <a:rPr lang="en-US" sz="1600" dirty="0" smtClean="0"/>
                        <a:t>Completion</a:t>
                      </a:r>
                      <a:r>
                        <a:rPr lang="en-US" sz="1600" baseline="0" dirty="0" smtClean="0"/>
                        <a:t> of Sector Plans by Sep 2015 </a:t>
                      </a:r>
                    </a:p>
                    <a:p>
                      <a:pPr marL="285750" indent="-285750">
                        <a:buFont typeface="Arial" panose="020B0604020202020204" pitchFamily="34" charset="0"/>
                        <a:buChar char="•"/>
                      </a:pPr>
                      <a:r>
                        <a:rPr lang="en-US" sz="1600" baseline="0" dirty="0" smtClean="0"/>
                        <a:t>Completion of first due end-Nov 2015</a:t>
                      </a:r>
                    </a:p>
                    <a:p>
                      <a:pPr marL="285750" indent="-285750">
                        <a:buFont typeface="Arial" panose="020B0604020202020204" pitchFamily="34" charset="0"/>
                        <a:buChar char="•"/>
                      </a:pPr>
                      <a:r>
                        <a:rPr lang="en-US" sz="1600" baseline="0" dirty="0" smtClean="0"/>
                        <a:t>National Consultation in December 2015</a:t>
                      </a:r>
                    </a:p>
                    <a:p>
                      <a:pPr marL="285750" indent="-285750">
                        <a:buFont typeface="Arial" panose="020B0604020202020204" pitchFamily="34" charset="0"/>
                        <a:buChar char="•"/>
                      </a:pPr>
                      <a:r>
                        <a:rPr lang="en-US" sz="1600" dirty="0" smtClean="0"/>
                        <a:t>Final Draft</a:t>
                      </a:r>
                      <a:r>
                        <a:rPr lang="en-US" sz="1600" baseline="0" dirty="0" smtClean="0"/>
                        <a:t> due by end-Dec 2015</a:t>
                      </a:r>
                      <a:endParaRPr lang="en-US" sz="1600" dirty="0"/>
                    </a:p>
                  </a:txBody>
                  <a:tcPr/>
                </a:tc>
              </a:tr>
              <a:tr h="1119522">
                <a:tc rowSpan="2">
                  <a:txBody>
                    <a:bodyPr/>
                    <a:lstStyle/>
                    <a:p>
                      <a:pPr marL="0" indent="0">
                        <a:buFont typeface="Arial" panose="020B0604020202020204" pitchFamily="34" charset="0"/>
                        <a:buNone/>
                      </a:pPr>
                      <a:r>
                        <a:rPr lang="en-US" sz="1600" b="1" dirty="0" smtClean="0"/>
                        <a:t>District Referral Symposiums on SGBV</a:t>
                      </a:r>
                    </a:p>
                    <a:p>
                      <a:pPr marL="285750" indent="-285750">
                        <a:buFont typeface="Arial" panose="020B0604020202020204" pitchFamily="34" charset="0"/>
                        <a:buChar char="•"/>
                      </a:pPr>
                      <a:r>
                        <a:rPr lang="en-US" sz="1600" dirty="0" smtClean="0"/>
                        <a:t>Conclusion</a:t>
                      </a:r>
                      <a:r>
                        <a:rPr lang="en-US" sz="1600" baseline="0" dirty="0" smtClean="0"/>
                        <a:t> of 2 multi-sectoral Referral Symposiums in Anuradhapura &amp; Ratnapura to strengthen the SGBV referral system to respond and prevent GBV. </a:t>
                      </a:r>
                    </a:p>
                    <a:p>
                      <a:pPr marL="285750" indent="-285750">
                        <a:buFont typeface="Arial" panose="020B0604020202020204" pitchFamily="34" charset="0"/>
                        <a:buChar char="•"/>
                      </a:pPr>
                      <a:r>
                        <a:rPr lang="en-US" sz="1600" baseline="0" dirty="0" smtClean="0"/>
                        <a:t>First meetings in all 3 area models complete. </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smtClean="0"/>
                        <a:t>District SGBV Referral mechanism</a:t>
                      </a:r>
                    </a:p>
                    <a:p>
                      <a:pPr marL="285750" indent="-285750">
                        <a:buFont typeface="Arial" panose="020B0604020202020204" pitchFamily="34" charset="0"/>
                        <a:buChar char="•"/>
                      </a:pPr>
                      <a:r>
                        <a:rPr lang="en-US" sz="1600" dirty="0" smtClean="0"/>
                        <a:t>Follow-up with District Secretary to sustainably establish</a:t>
                      </a:r>
                      <a:r>
                        <a:rPr lang="en-US" sz="1600" baseline="0" dirty="0" smtClean="0"/>
                        <a:t> and strengthen the SGBV referral system at district/ divisional level. Commence with Ratnapura</a:t>
                      </a:r>
                      <a:r>
                        <a:rPr lang="en-US" sz="1600" baseline="0" dirty="0"/>
                        <a:t>.</a:t>
                      </a:r>
                      <a:endParaRPr lang="en-US" sz="1600" baseline="0" dirty="0" smtClean="0"/>
                    </a:p>
                  </a:txBody>
                  <a:tcPr/>
                </a:tc>
              </a:tr>
              <a:tr h="858782">
                <a:tc vMerge="1">
                  <a:txBody>
                    <a:bodyPr/>
                    <a:lstStyle/>
                    <a:p>
                      <a:pPr marL="285750" indent="-285750">
                        <a:buFont typeface="Arial" panose="020B0604020202020204" pitchFamily="34" charset="0"/>
                        <a:buChar char="•"/>
                      </a:pPr>
                      <a:endParaRPr lang="en-US" sz="1400" dirty="0" smtClean="0"/>
                    </a:p>
                  </a:txBody>
                  <a:tcPr/>
                </a:tc>
                <a:tc>
                  <a:txBody>
                    <a:bodyPr/>
                    <a:lstStyle/>
                    <a:p>
                      <a:pPr marL="0" indent="0">
                        <a:buFont typeface="Arial" panose="020B0604020202020204" pitchFamily="34" charset="0"/>
                        <a:buNone/>
                      </a:pPr>
                      <a:r>
                        <a:rPr lang="en-US" sz="1600" b="1" baseline="0" dirty="0" smtClean="0"/>
                        <a:t>“Zero Tolerance of GBV” Campaign</a:t>
                      </a:r>
                      <a:endParaRPr lang="en-US" sz="1600" b="1" dirty="0" smtClean="0"/>
                    </a:p>
                    <a:p>
                      <a:pPr marL="0" indent="0">
                        <a:buFont typeface="Arial" panose="020B0604020202020204" pitchFamily="34" charset="0"/>
                        <a:buNone/>
                      </a:pPr>
                      <a:r>
                        <a:rPr lang="en-US" sz="1600" baseline="0" dirty="0" smtClean="0"/>
                        <a:t>To be launched during the 16 Days of Activism in Nov 2015</a:t>
                      </a:r>
                    </a:p>
                  </a:txBody>
                  <a:tcPr/>
                </a:tc>
              </a:tr>
              <a:tr h="1078344">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Advocacy</a:t>
                      </a:r>
                      <a:r>
                        <a:rPr lang="en-US" sz="1600" b="1" baseline="0" dirty="0" smtClean="0"/>
                        <a:t> IEC Materials printed &amp; distributed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t>L</a:t>
                      </a:r>
                      <a:r>
                        <a:rPr lang="en-US" sz="1600" baseline="0" dirty="0" smtClean="0"/>
                        <a:t>eaflets of key service providers (strengthening referral system)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Resource note books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Broadcasting of </a:t>
                      </a:r>
                      <a:r>
                        <a:rPr lang="en-US" sz="1600" baseline="0" dirty="0" err="1" smtClean="0"/>
                        <a:t>Docu</a:t>
                      </a:r>
                      <a:r>
                        <a:rPr lang="en-US" sz="1600" baseline="0" dirty="0" smtClean="0"/>
                        <a:t>-drama on Rupavahini </a:t>
                      </a:r>
                      <a:endParaRPr lang="en-US" sz="1600" dirty="0" smtClean="0"/>
                    </a:p>
                    <a:p>
                      <a:endParaRPr lang="en-US" sz="1600" dirty="0"/>
                    </a:p>
                  </a:txBody>
                  <a:tcPr/>
                </a:tc>
                <a:tc>
                  <a:txBody>
                    <a:bodyPr/>
                    <a:lstStyle/>
                    <a:p>
                      <a:pPr marL="0" indent="0">
                        <a:buFont typeface="Arial" panose="020B0604020202020204" pitchFamily="34" charset="0"/>
                        <a:buNone/>
                      </a:pPr>
                      <a:r>
                        <a:rPr lang="en-US" sz="1600" b="1" dirty="0" smtClean="0"/>
                        <a:t>Follow-up with Inspector</a:t>
                      </a:r>
                      <a:r>
                        <a:rPr lang="en-US" sz="1600" b="1" baseline="0" dirty="0" smtClean="0"/>
                        <a:t> General Police:</a:t>
                      </a:r>
                      <a:endParaRPr lang="en-US" sz="1600" b="1" dirty="0" smtClean="0"/>
                    </a:p>
                    <a:p>
                      <a:pPr marL="285750" indent="-285750">
                        <a:buFont typeface="Arial" panose="020B0604020202020204" pitchFamily="34" charset="0"/>
                        <a:buChar char="•"/>
                      </a:pPr>
                      <a:r>
                        <a:rPr lang="en-US" sz="1600" dirty="0" smtClean="0"/>
                        <a:t>on rolling out the SGBV Training Module for in-service officers</a:t>
                      </a:r>
                      <a:r>
                        <a:rPr lang="en-US" sz="1600" baseline="0" dirty="0" smtClean="0"/>
                        <a:t> and W&amp;C desks</a:t>
                      </a:r>
                      <a:endParaRPr lang="en-US" sz="1600" dirty="0" smtClean="0"/>
                    </a:p>
                    <a:p>
                      <a:pPr marL="285750" indent="-285750">
                        <a:buFont typeface="Arial" panose="020B0604020202020204" pitchFamily="34" charset="0"/>
                        <a:buChar char="•"/>
                      </a:pPr>
                      <a:r>
                        <a:rPr lang="en-US" sz="1600" dirty="0" smtClean="0"/>
                        <a:t>monitoring of equipment given</a:t>
                      </a:r>
                    </a:p>
                  </a:txBody>
                  <a:tcPr/>
                </a:tc>
              </a:tr>
              <a:tr h="794525">
                <a:tc vMerge="1">
                  <a:txBody>
                    <a:bodyPr/>
                    <a:lstStyle/>
                    <a:p>
                      <a:endParaRPr lang="en-US" sz="1400" dirty="0"/>
                    </a:p>
                  </a:txBody>
                  <a:tcPr/>
                </a:tc>
                <a:tc>
                  <a:txBody>
                    <a:bodyPr/>
                    <a:lstStyle/>
                    <a:p>
                      <a:pPr marL="0" indent="0">
                        <a:buFont typeface="Arial" panose="020B0604020202020204" pitchFamily="34" charset="0"/>
                        <a:buNone/>
                      </a:pPr>
                      <a:r>
                        <a:rPr lang="en-US" sz="1600" b="1" dirty="0" smtClean="0"/>
                        <a:t>GBV Database</a:t>
                      </a:r>
                      <a:endParaRPr lang="en-US" sz="1600" b="1" baseline="0" dirty="0" smtClean="0"/>
                    </a:p>
                    <a:p>
                      <a:pPr marL="285750" indent="-285750">
                        <a:buFont typeface="Arial" panose="020B0604020202020204" pitchFamily="34" charset="0"/>
                        <a:buChar char="•"/>
                      </a:pPr>
                      <a:r>
                        <a:rPr lang="en-US" sz="1600" baseline="0" dirty="0" smtClean="0"/>
                        <a:t>Finalize one common GBV format for data entry accepted by police &amp; training workshops</a:t>
                      </a:r>
                      <a:endParaRPr lang="en-US" sz="1600" dirty="0"/>
                    </a:p>
                  </a:txBody>
                  <a:tcPr/>
                </a:tc>
              </a:tr>
            </a:tbl>
          </a:graphicData>
        </a:graphic>
      </p:graphicFrame>
    </p:spTree>
    <p:extLst>
      <p:ext uri="{BB962C8B-B14F-4D97-AF65-F5344CB8AC3E}">
        <p14:creationId xmlns:p14="http://schemas.microsoft.com/office/powerpoint/2010/main" val="1158218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88640"/>
            <a:ext cx="8042276" cy="585120"/>
          </a:xfrm>
        </p:spPr>
        <p:txBody>
          <a:bodyPr/>
          <a:lstStyle/>
          <a:p>
            <a:r>
              <a:rPr lang="en-US" sz="3600" b="1" dirty="0" smtClean="0"/>
              <a:t>Project Progress – SI </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9253323"/>
              </p:ext>
            </p:extLst>
          </p:nvPr>
        </p:nvGraphicFramePr>
        <p:xfrm>
          <a:off x="179512" y="980728"/>
          <a:ext cx="8784976" cy="5529958"/>
        </p:xfrm>
        <a:graphic>
          <a:graphicData uri="http://schemas.openxmlformats.org/drawingml/2006/table">
            <a:tbl>
              <a:tblPr firstRow="1" bandRow="1">
                <a:tableStyleId>{5C22544A-7EE6-4342-B048-85BDC9FD1C3A}</a:tableStyleId>
              </a:tblPr>
              <a:tblGrid>
                <a:gridCol w="4392488"/>
                <a:gridCol w="4392488"/>
              </a:tblGrid>
              <a:tr h="339399">
                <a:tc>
                  <a:txBody>
                    <a:bodyPr/>
                    <a:lstStyle/>
                    <a:p>
                      <a:pPr algn="ctr"/>
                      <a:r>
                        <a:rPr lang="en-US" dirty="0" smtClean="0"/>
                        <a:t>KEY</a:t>
                      </a:r>
                      <a:r>
                        <a:rPr lang="en-US" baseline="0" dirty="0" smtClean="0"/>
                        <a:t> ACHEIVEMENTS</a:t>
                      </a:r>
                      <a:endParaRPr lang="en-US" dirty="0"/>
                    </a:p>
                  </a:txBody>
                  <a:tcPr/>
                </a:tc>
                <a:tc>
                  <a:txBody>
                    <a:bodyPr/>
                    <a:lstStyle/>
                    <a:p>
                      <a:pPr algn="ctr"/>
                      <a:r>
                        <a:rPr lang="en-US" dirty="0" smtClean="0"/>
                        <a:t>PRIORITIES</a:t>
                      </a:r>
                      <a:r>
                        <a:rPr lang="en-US" baseline="0" dirty="0" smtClean="0"/>
                        <a:t> FOR Q3-Q4</a:t>
                      </a:r>
                      <a:endParaRPr lang="en-US" dirty="0"/>
                    </a:p>
                  </a:txBody>
                  <a:tcPr/>
                </a:tc>
              </a:tr>
              <a:tr h="848498">
                <a:tc rowSpan="2">
                  <a:txBody>
                    <a:bodyPr/>
                    <a:lstStyle/>
                    <a:p>
                      <a:r>
                        <a:rPr lang="en-US" b="1" dirty="0" smtClean="0"/>
                        <a:t>Activity Plan Review</a:t>
                      </a:r>
                    </a:p>
                    <a:p>
                      <a:pPr marL="285750" indent="-285750">
                        <a:buFont typeface="Arial" panose="020B0604020202020204" pitchFamily="34" charset="0"/>
                        <a:buChar char="•"/>
                      </a:pPr>
                      <a:r>
                        <a:rPr lang="en-US" dirty="0" smtClean="0"/>
                        <a:t>Significant</a:t>
                      </a:r>
                      <a:r>
                        <a:rPr lang="en-US" baseline="0" dirty="0" smtClean="0"/>
                        <a:t> review and reformulation of</a:t>
                      </a:r>
                      <a:r>
                        <a:rPr lang="en-US" dirty="0" smtClean="0"/>
                        <a:t> sub-activities within the current context and towards most relevant</a:t>
                      </a:r>
                      <a:r>
                        <a:rPr lang="en-US" baseline="0" dirty="0" smtClean="0"/>
                        <a:t> </a:t>
                      </a:r>
                      <a:r>
                        <a:rPr lang="en-US" dirty="0" smtClean="0"/>
                        <a:t>areas of social integration,</a:t>
                      </a:r>
                      <a:r>
                        <a:rPr lang="en-US" baseline="0" dirty="0" smtClean="0"/>
                        <a:t> </a:t>
                      </a:r>
                      <a:r>
                        <a:rPr lang="en-US" dirty="0" smtClean="0"/>
                        <a:t>within the broad activity themes</a:t>
                      </a:r>
                      <a:endParaRPr lang="en-US" dirty="0"/>
                    </a:p>
                  </a:txBody>
                  <a:tcPr/>
                </a:tc>
                <a:tc>
                  <a:txBody>
                    <a:bodyPr/>
                    <a:lstStyle/>
                    <a:p>
                      <a:pPr marL="285750" indent="-285750">
                        <a:buFont typeface="Arial" panose="020B0604020202020204" pitchFamily="34" charset="0"/>
                        <a:buChar char="•"/>
                      </a:pPr>
                      <a:r>
                        <a:rPr lang="en-US" dirty="0" smtClean="0"/>
                        <a:t>Essential to expedite/speedup  activity implementation to meet annual targets</a:t>
                      </a:r>
                    </a:p>
                    <a:p>
                      <a:pPr marL="285750" indent="-285750">
                        <a:buFont typeface="Arial" panose="020B0604020202020204" pitchFamily="34" charset="0"/>
                        <a:buChar char="•"/>
                      </a:pPr>
                      <a:endParaRPr lang="en-US" dirty="0"/>
                    </a:p>
                  </a:txBody>
                  <a:tcPr/>
                </a:tc>
              </a:tr>
              <a:tr h="848498">
                <a:tc vMerge="1">
                  <a:txBody>
                    <a:bodyPr/>
                    <a:lstStyle/>
                    <a:p>
                      <a:endParaRPr lang="en-US"/>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Ensure the sustainability</a:t>
                      </a:r>
                      <a:r>
                        <a:rPr lang="en-US" baseline="0" dirty="0" smtClean="0"/>
                        <a:t> of each activities by adopting effective M&amp;E mechanisms</a:t>
                      </a:r>
                    </a:p>
                  </a:txBody>
                  <a:tcPr/>
                </a:tc>
              </a:tr>
              <a:tr h="1549857">
                <a:tc rowSpan="2">
                  <a:txBody>
                    <a:bodyPr/>
                    <a:lstStyle/>
                    <a:p>
                      <a:r>
                        <a:rPr lang="en-US" b="1" dirty="0" smtClean="0"/>
                        <a:t>Key</a:t>
                      </a:r>
                      <a:r>
                        <a:rPr lang="en-US" b="1" baseline="0" dirty="0" smtClean="0"/>
                        <a:t> activities identified and initiated include:</a:t>
                      </a:r>
                      <a:endParaRPr lang="en-US" b="1" dirty="0" smtClean="0"/>
                    </a:p>
                    <a:p>
                      <a:pPr>
                        <a:buFont typeface="Arial" pitchFamily="34" charset="0"/>
                        <a:buChar char="•"/>
                      </a:pPr>
                      <a:r>
                        <a:rPr lang="en-US" dirty="0" smtClean="0"/>
                        <a:t> Establishment of pool of volunteer bilingual facilitators</a:t>
                      </a:r>
                    </a:p>
                    <a:p>
                      <a:pPr marL="285750" indent="-285750">
                        <a:buFont typeface="Arial" panose="020B0604020202020204" pitchFamily="34" charset="0"/>
                        <a:buChar char="•"/>
                      </a:pPr>
                      <a:r>
                        <a:rPr lang="en-US" dirty="0" smtClean="0"/>
                        <a:t>Establishment of Two (02) language labs </a:t>
                      </a:r>
                      <a:r>
                        <a:rPr lang="en-US" baseline="0" dirty="0" smtClean="0"/>
                        <a:t> for NILET and DOL</a:t>
                      </a:r>
                    </a:p>
                    <a:p>
                      <a:pPr marL="285750" indent="-285750">
                        <a:buFont typeface="Arial" panose="020B0604020202020204" pitchFamily="34" charset="0"/>
                        <a:buChar char="•"/>
                      </a:pPr>
                      <a:r>
                        <a:rPr lang="en-US" baseline="0" dirty="0" smtClean="0"/>
                        <a:t>Empower Young Journalists to act as change agents for SI with special focus on  conflict sensitivity reporting (institutionalizing trainings &amp; follow-ups ) – in liaison with Ministry of Media</a:t>
                      </a:r>
                      <a:endParaRPr lang="en-US" dirty="0" smtClean="0"/>
                    </a:p>
                  </a:txBody>
                  <a:tcPr/>
                </a:tc>
                <a:tc>
                  <a:txBody>
                    <a:bodyPr/>
                    <a:lstStyle/>
                    <a:p>
                      <a:pPr marL="285750" indent="-285750">
                        <a:buFont typeface="Arial" panose="020B0604020202020204" pitchFamily="34" charset="0"/>
                        <a:buChar char="•"/>
                      </a:pPr>
                      <a:r>
                        <a:rPr lang="en-US" baseline="0" dirty="0" smtClean="0"/>
                        <a:t>To create synergies and integration between activities within SELAJSI programme, but also with other UN/UNDP programmes and other SI actors</a:t>
                      </a:r>
                    </a:p>
                  </a:txBody>
                  <a:tcPr/>
                </a:tc>
              </a:tr>
              <a:tr h="1785541">
                <a:tc vMerge="1">
                  <a:txBody>
                    <a:bodyPr/>
                    <a:lstStyle/>
                    <a:p>
                      <a:endParaRPr lang="en-US"/>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Establish linkage with ONUR</a:t>
                      </a:r>
                    </a:p>
                    <a:p>
                      <a:pPr marL="285750" indent="-285750">
                        <a:buFontTx/>
                        <a:buNone/>
                      </a:pPr>
                      <a:endParaRPr lang="en-US" dirty="0"/>
                    </a:p>
                  </a:txBody>
                  <a:tcPr/>
                </a:tc>
              </a:tr>
            </a:tbl>
          </a:graphicData>
        </a:graphic>
      </p:graphicFrame>
    </p:spTree>
    <p:extLst>
      <p:ext uri="{BB962C8B-B14F-4D97-AF65-F5344CB8AC3E}">
        <p14:creationId xmlns:p14="http://schemas.microsoft.com/office/powerpoint/2010/main" val="3339206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624"/>
            <a:ext cx="8042276" cy="729136"/>
          </a:xfrm>
        </p:spPr>
        <p:txBody>
          <a:bodyPr/>
          <a:lstStyle/>
          <a:p>
            <a:r>
              <a:rPr lang="en-US" sz="3600" b="1" dirty="0" smtClean="0"/>
              <a:t>Financial Overview</a:t>
            </a:r>
            <a:endParaRPr lang="en-US" sz="3600" b="1" dirty="0"/>
          </a:p>
        </p:txBody>
      </p:sp>
      <p:graphicFrame>
        <p:nvGraphicFramePr>
          <p:cNvPr id="6" name="Table 5"/>
          <p:cNvGraphicFramePr>
            <a:graphicFrameLocks noGrp="1"/>
          </p:cNvGraphicFramePr>
          <p:nvPr>
            <p:extLst>
              <p:ext uri="{D42A27DB-BD31-4B8C-83A1-F6EECF244321}">
                <p14:modId xmlns:p14="http://schemas.microsoft.com/office/powerpoint/2010/main" val="2208426251"/>
              </p:ext>
            </p:extLst>
          </p:nvPr>
        </p:nvGraphicFramePr>
        <p:xfrm>
          <a:off x="106181" y="836712"/>
          <a:ext cx="8930315" cy="2663538"/>
        </p:xfrm>
        <a:graphic>
          <a:graphicData uri="http://schemas.openxmlformats.org/drawingml/2006/table">
            <a:tbl>
              <a:tblPr/>
              <a:tblGrid>
                <a:gridCol w="1281608"/>
                <a:gridCol w="1055441"/>
                <a:gridCol w="1432385"/>
                <a:gridCol w="904664"/>
                <a:gridCol w="1130829"/>
                <a:gridCol w="993775"/>
                <a:gridCol w="1304027"/>
                <a:gridCol w="827586"/>
              </a:tblGrid>
              <a:tr h="517114">
                <a:tc rowSpan="2">
                  <a:txBody>
                    <a:bodyPr/>
                    <a:lstStyle/>
                    <a:p>
                      <a:pPr algn="ctr" rtl="0" fontAlgn="ctr"/>
                      <a:r>
                        <a:rPr lang="en-US" sz="1600" b="1" i="0" u="none" strike="noStrike" dirty="0" smtClean="0">
                          <a:solidFill>
                            <a:srgbClr val="FFFFFF"/>
                          </a:solidFill>
                          <a:effectLst/>
                          <a:latin typeface="Calibri" panose="020F0502020204030204" pitchFamily="34" charset="0"/>
                        </a:rPr>
                        <a:t>Partner </a:t>
                      </a:r>
                      <a:endParaRPr lang="en-US" sz="1600" b="1"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2">
                  <a:txBody>
                    <a:bodyPr/>
                    <a:lstStyle/>
                    <a:p>
                      <a:pPr algn="ctr" rtl="0" fontAlgn="ctr"/>
                      <a:r>
                        <a:rPr lang="en-US" sz="1600" b="1" i="0" u="none" strike="noStrike" dirty="0">
                          <a:solidFill>
                            <a:srgbClr val="FFFFFF"/>
                          </a:solidFill>
                          <a:effectLst/>
                          <a:latin typeface="Calibri" panose="020F0502020204030204" pitchFamily="34" charset="0"/>
                        </a:rPr>
                        <a:t>2015 MINISTRY Budget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solidFill>
                  </a:tcPr>
                </a:tc>
                <a:tc hMerge="1">
                  <a:txBody>
                    <a:bodyPr/>
                    <a:lstStyle/>
                    <a:p>
                      <a:endParaRPr lang="en-US"/>
                    </a:p>
                  </a:txBody>
                  <a:tcPr/>
                </a:tc>
                <a:tc gridSpan="2">
                  <a:txBody>
                    <a:bodyPr/>
                    <a:lstStyle/>
                    <a:p>
                      <a:pPr algn="ctr" rtl="0" fontAlgn="ctr"/>
                      <a:r>
                        <a:rPr lang="en-US" sz="1600" b="1" i="0" u="none" strike="noStrike" dirty="0">
                          <a:solidFill>
                            <a:srgbClr val="FFFFFF"/>
                          </a:solidFill>
                          <a:effectLst/>
                          <a:latin typeface="Calibri" panose="020F0502020204030204" pitchFamily="34" charset="0"/>
                        </a:rPr>
                        <a:t>1st  NIM advance (released)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c gridSpan="2">
                  <a:txBody>
                    <a:bodyPr/>
                    <a:lstStyle/>
                    <a:p>
                      <a:pPr algn="ctr" rtl="0" fontAlgn="ctr"/>
                      <a:r>
                        <a:rPr lang="en-US" sz="1600" b="1" i="0" u="none" strike="noStrike" dirty="0">
                          <a:solidFill>
                            <a:srgbClr val="FFFFFF"/>
                          </a:solidFill>
                          <a:effectLst/>
                          <a:latin typeface="Calibri" panose="020F0502020204030204" pitchFamily="34" charset="0"/>
                        </a:rPr>
                        <a:t>Expenditure to Date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c>
                  <a:txBody>
                    <a:bodyPr/>
                    <a:lstStyle/>
                    <a:p>
                      <a:pPr algn="ctr" rtl="0" fontAlgn="ctr"/>
                      <a:r>
                        <a:rPr lang="en-US" sz="1600" b="1" i="0" u="none" strike="noStrike" dirty="0" smtClean="0">
                          <a:solidFill>
                            <a:srgbClr val="FFFFFF"/>
                          </a:solidFill>
                          <a:effectLst/>
                          <a:latin typeface="Calibri" panose="020F0502020204030204" pitchFamily="34" charset="0"/>
                        </a:rPr>
                        <a:t>Delivery </a:t>
                      </a:r>
                      <a:r>
                        <a:rPr lang="en-US" sz="1600" b="1" i="0" u="none" strike="noStrike" dirty="0">
                          <a:solidFill>
                            <a:srgbClr val="FFFFFF"/>
                          </a:solidFill>
                          <a:effectLst/>
                          <a:latin typeface="Calibri" panose="020F0502020204030204" pitchFamily="34" charset="0"/>
                        </a:rPr>
                        <a:t>Rate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258557">
                <a:tc vMerge="1">
                  <a:txBody>
                    <a:bodyPr/>
                    <a:lstStyle/>
                    <a:p>
                      <a:endParaRPr lang="en-US"/>
                    </a:p>
                  </a:txBody>
                  <a:tcPr/>
                </a:tc>
                <a:tc>
                  <a:txBody>
                    <a:bodyPr/>
                    <a:lstStyle/>
                    <a:p>
                      <a:pPr algn="ctr" rtl="0" fontAlgn="ctr"/>
                      <a:r>
                        <a:rPr lang="en-US" sz="1600" b="1" i="0" u="none" strike="noStrike" dirty="0">
                          <a:solidFill>
                            <a:srgbClr val="FFFFFF"/>
                          </a:solidFill>
                          <a:effectLst/>
                          <a:latin typeface="Calibri" panose="020F0502020204030204" pitchFamily="34" charset="0"/>
                        </a:rPr>
                        <a:t>USD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solidFill>
                  </a:tcPr>
                </a:tc>
                <a:tc>
                  <a:txBody>
                    <a:bodyPr/>
                    <a:lstStyle/>
                    <a:p>
                      <a:pPr algn="ctr" rtl="0" fontAlgn="ctr"/>
                      <a:r>
                        <a:rPr lang="en-US" sz="1600" b="1" i="0" u="none" strike="noStrike">
                          <a:solidFill>
                            <a:srgbClr val="FFFFFF"/>
                          </a:solidFill>
                          <a:effectLst/>
                          <a:latin typeface="Calibri" panose="020F0502020204030204" pitchFamily="34" charset="0"/>
                        </a:rPr>
                        <a:t>LKR*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solidFill>
                  </a:tcPr>
                </a:tc>
                <a:tc>
                  <a:txBody>
                    <a:bodyPr/>
                    <a:lstStyle/>
                    <a:p>
                      <a:pPr algn="ctr" rtl="0" fontAlgn="ctr"/>
                      <a:r>
                        <a:rPr lang="en-US" sz="1600" b="1" i="0" u="none" strike="noStrike">
                          <a:solidFill>
                            <a:srgbClr val="FFFFFF"/>
                          </a:solidFill>
                          <a:effectLst/>
                          <a:latin typeface="Calibri" panose="020F0502020204030204" pitchFamily="34" charset="0"/>
                        </a:rPr>
                        <a:t>USD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rtl="0" fontAlgn="ctr"/>
                      <a:r>
                        <a:rPr lang="en-US" sz="1600" b="1" i="0" u="none" strike="noStrike" dirty="0">
                          <a:solidFill>
                            <a:srgbClr val="FFFFFF"/>
                          </a:solidFill>
                          <a:effectLst/>
                          <a:latin typeface="Calibri" panose="020F0502020204030204" pitchFamily="34" charset="0"/>
                        </a:rPr>
                        <a:t>LKR*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rtl="0" fontAlgn="ctr"/>
                      <a:r>
                        <a:rPr lang="en-US" sz="1600" b="1" i="0" u="none" strike="noStrike">
                          <a:solidFill>
                            <a:srgbClr val="FFFFFF"/>
                          </a:solidFill>
                          <a:effectLst/>
                          <a:latin typeface="Calibri" panose="020F0502020204030204" pitchFamily="34" charset="0"/>
                        </a:rPr>
                        <a:t>USD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rtl="0" fontAlgn="ctr"/>
                      <a:r>
                        <a:rPr lang="en-US" sz="1600" b="1" i="0" u="none" strike="noStrike">
                          <a:solidFill>
                            <a:srgbClr val="FFFFFF"/>
                          </a:solidFill>
                          <a:effectLst/>
                          <a:latin typeface="Calibri" panose="020F0502020204030204" pitchFamily="34" charset="0"/>
                        </a:rPr>
                        <a:t>LKR*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rtl="0" fontAlgn="ctr"/>
                      <a:r>
                        <a:rPr lang="en-US" sz="1600" b="1" i="0" u="none" strike="noStrike" dirty="0">
                          <a:solidFill>
                            <a:srgbClr val="FFFFFF"/>
                          </a:solidFill>
                          <a:effectLst/>
                          <a:latin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559155">
                <a:tc>
                  <a:txBody>
                    <a:bodyPr/>
                    <a:lstStyle/>
                    <a:p>
                      <a:pPr algn="ctr" rtl="0" fontAlgn="ctr"/>
                      <a:r>
                        <a:rPr lang="en-US" sz="2000" b="0" i="0" u="none" strike="noStrike" dirty="0" smtClean="0">
                          <a:solidFill>
                            <a:srgbClr val="000000"/>
                          </a:solidFill>
                          <a:effectLst/>
                          <a:latin typeface="Calibri" panose="020F0502020204030204" pitchFamily="34" charset="0"/>
                        </a:rPr>
                        <a:t>MOJ</a:t>
                      </a:r>
                      <a:endParaRPr lang="en-US" sz="2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rtl="0" fontAlgn="ctr"/>
                      <a:r>
                        <a:rPr lang="en-US" sz="2000" b="0" i="0" u="none" strike="noStrike" dirty="0">
                          <a:solidFill>
                            <a:srgbClr val="000000"/>
                          </a:solidFill>
                          <a:effectLst/>
                          <a:latin typeface="Calibri" panose="020F0502020204030204" pitchFamily="34" charset="0"/>
                        </a:rPr>
                        <a:t>277,925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rtl="0" fontAlgn="ctr"/>
                      <a:r>
                        <a:rPr lang="en-US" sz="2000" b="0" i="0" u="none" strike="noStrike" dirty="0">
                          <a:solidFill>
                            <a:srgbClr val="000000"/>
                          </a:solidFill>
                          <a:effectLst/>
                          <a:latin typeface="Calibri" panose="020F0502020204030204" pitchFamily="34" charset="0"/>
                        </a:rPr>
                        <a:t>37,241,950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rtl="0" fontAlgn="ctr"/>
                      <a:r>
                        <a:rPr lang="en-US" sz="2000" b="1" i="0" u="none" strike="noStrike" dirty="0">
                          <a:solidFill>
                            <a:srgbClr val="000000"/>
                          </a:solidFill>
                          <a:effectLst/>
                          <a:latin typeface="Calibri" panose="020F0502020204030204" pitchFamily="34" charset="0"/>
                        </a:rPr>
                        <a:t>20,531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rtl="0" fontAlgn="ctr"/>
                      <a:r>
                        <a:rPr lang="en-US" sz="2000" b="1" i="0" u="none" strike="noStrike" dirty="0">
                          <a:solidFill>
                            <a:srgbClr val="000000"/>
                          </a:solidFill>
                          <a:effectLst/>
                          <a:latin typeface="Calibri" panose="020F0502020204030204" pitchFamily="34" charset="0"/>
                        </a:rPr>
                        <a:t>2,751,207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fontAlgn="ctr"/>
                      <a:r>
                        <a:rPr lang="en-US" sz="2000" b="1" i="0" u="none" strike="noStrike" dirty="0">
                          <a:solidFill>
                            <a:srgbClr val="000000"/>
                          </a:solidFill>
                          <a:effectLst/>
                          <a:latin typeface="Calibri" panose="020F0502020204030204" pitchFamily="34" charset="0"/>
                        </a:rPr>
                        <a:t>   </a:t>
                      </a:r>
                      <a:r>
                        <a:rPr lang="en-US" sz="2000" b="1" i="0" u="none" strike="noStrike" dirty="0" smtClean="0">
                          <a:solidFill>
                            <a:srgbClr val="000000"/>
                          </a:solidFill>
                          <a:effectLst/>
                          <a:latin typeface="Calibri" panose="020F0502020204030204" pitchFamily="34" charset="0"/>
                        </a:rPr>
                        <a:t>20,128 </a:t>
                      </a:r>
                      <a:endParaRPr lang="en-US" sz="20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fontAlgn="ctr"/>
                      <a:r>
                        <a:rPr lang="en-US" sz="2000" b="1" i="0" u="none" strike="noStrike" dirty="0">
                          <a:solidFill>
                            <a:srgbClr val="000000"/>
                          </a:solidFill>
                          <a:effectLst/>
                          <a:latin typeface="Calibri" panose="020F0502020204030204" pitchFamily="34" charset="0"/>
                        </a:rPr>
                        <a:t>   </a:t>
                      </a:r>
                      <a:r>
                        <a:rPr lang="en-US" sz="2000" b="1" i="0" u="none" strike="noStrike" dirty="0" smtClean="0">
                          <a:solidFill>
                            <a:srgbClr val="000000"/>
                          </a:solidFill>
                          <a:effectLst/>
                          <a:latin typeface="Calibri" panose="020F0502020204030204" pitchFamily="34" charset="0"/>
                        </a:rPr>
                        <a:t>2,697,098 </a:t>
                      </a:r>
                      <a:endParaRPr lang="en-US" sz="20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fontAlgn="ctr"/>
                      <a:r>
                        <a:rPr lang="en-US" sz="2000" b="1" i="0" u="none" strike="noStrike">
                          <a:solidFill>
                            <a:srgbClr val="000000"/>
                          </a:solidFill>
                          <a:effectLst/>
                          <a:latin typeface="Calibri" panose="020F050202020403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428235">
                <a:tc>
                  <a:txBody>
                    <a:bodyPr/>
                    <a:lstStyle/>
                    <a:p>
                      <a:pPr algn="ctr" rtl="0" fontAlgn="ctr"/>
                      <a:r>
                        <a:rPr lang="en-US" sz="2000" b="0" i="0" u="none" strike="noStrike" dirty="0" smtClean="0">
                          <a:solidFill>
                            <a:srgbClr val="000000"/>
                          </a:solidFill>
                          <a:effectLst/>
                          <a:latin typeface="Calibri" panose="020F0502020204030204" pitchFamily="34" charset="0"/>
                        </a:rPr>
                        <a:t>MWA</a:t>
                      </a:r>
                      <a:endParaRPr lang="en-US" sz="2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rtl="0" fontAlgn="ctr"/>
                      <a:r>
                        <a:rPr lang="en-US" sz="2000" b="0" i="0" u="none" strike="noStrike" dirty="0">
                          <a:solidFill>
                            <a:srgbClr val="000000"/>
                          </a:solidFill>
                          <a:effectLst/>
                          <a:latin typeface="Calibri" panose="020F0502020204030204" pitchFamily="34" charset="0"/>
                        </a:rPr>
                        <a:t>99,108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rtl="0" fontAlgn="ctr"/>
                      <a:r>
                        <a:rPr lang="en-US" sz="2000" b="0" i="0" u="none" strike="noStrike" dirty="0">
                          <a:solidFill>
                            <a:srgbClr val="000000"/>
                          </a:solidFill>
                          <a:effectLst/>
                          <a:latin typeface="Calibri" panose="020F0502020204030204" pitchFamily="34" charset="0"/>
                        </a:rPr>
                        <a:t>13,280,472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rtl="0" fontAlgn="ctr"/>
                      <a:r>
                        <a:rPr lang="en-US" sz="2000" b="1" i="0" u="none" strike="noStrike">
                          <a:solidFill>
                            <a:srgbClr val="000000"/>
                          </a:solidFill>
                          <a:effectLst/>
                          <a:latin typeface="Calibri" panose="020F0502020204030204" pitchFamily="34" charset="0"/>
                        </a:rPr>
                        <a:t>29,537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rtl="0" fontAlgn="ctr"/>
                      <a:r>
                        <a:rPr lang="en-US" sz="2000" b="1" i="0" u="none" strike="noStrike" dirty="0">
                          <a:solidFill>
                            <a:srgbClr val="000000"/>
                          </a:solidFill>
                          <a:effectLst/>
                          <a:latin typeface="Calibri" panose="020F0502020204030204" pitchFamily="34" charset="0"/>
                        </a:rPr>
                        <a:t>3,958,017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fontAlgn="ctr"/>
                      <a:r>
                        <a:rPr lang="en-US" sz="2000" b="0" i="1" u="none" strike="noStrike" dirty="0">
                          <a:solidFill>
                            <a:srgbClr val="000000"/>
                          </a:solidFill>
                          <a:effectLst/>
                          <a:latin typeface="Calibri" panose="020F0502020204030204" pitchFamily="34" charset="0"/>
                        </a:rPr>
                        <a:t>  </a:t>
                      </a:r>
                      <a:r>
                        <a:rPr lang="en-US" sz="2000" b="0" i="1" u="none" strike="noStrike" dirty="0" smtClean="0">
                          <a:solidFill>
                            <a:srgbClr val="000000"/>
                          </a:solidFill>
                          <a:effectLst/>
                          <a:latin typeface="Calibri" panose="020F0502020204030204" pitchFamily="34" charset="0"/>
                        </a:rPr>
                        <a:t>24,416 </a:t>
                      </a:r>
                      <a:endParaRPr lang="en-US" sz="2000" b="0" i="1"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fontAlgn="ctr"/>
                      <a:r>
                        <a:rPr lang="en-US" sz="2000" b="0" i="1" u="none" strike="noStrike" dirty="0">
                          <a:solidFill>
                            <a:srgbClr val="000000"/>
                          </a:solidFill>
                          <a:effectLst/>
                          <a:latin typeface="Calibri" panose="020F0502020204030204" pitchFamily="34" charset="0"/>
                        </a:rPr>
                        <a:t>  </a:t>
                      </a:r>
                      <a:r>
                        <a:rPr lang="en-US" sz="2000" b="0" i="1" u="none" strike="noStrike" dirty="0" smtClean="0">
                          <a:solidFill>
                            <a:srgbClr val="000000"/>
                          </a:solidFill>
                          <a:effectLst/>
                          <a:latin typeface="Calibri" panose="020F0502020204030204" pitchFamily="34" charset="0"/>
                        </a:rPr>
                        <a:t>3,271,798 </a:t>
                      </a:r>
                      <a:endParaRPr lang="en-US" sz="2000" b="0" i="1"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fontAlgn="ctr"/>
                      <a:r>
                        <a:rPr lang="en-US" sz="2000" b="0" i="1" u="none" strike="noStrike" dirty="0">
                          <a:solidFill>
                            <a:srgbClr val="000000"/>
                          </a:solidFill>
                          <a:effectLst/>
                          <a:latin typeface="Calibri" panose="020F050202020403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575907">
                <a:tc>
                  <a:txBody>
                    <a:bodyPr/>
                    <a:lstStyle/>
                    <a:p>
                      <a:pPr algn="ctr" rtl="0" fontAlgn="ctr"/>
                      <a:r>
                        <a:rPr lang="en-US" sz="2000" b="0" i="0" u="none" strike="noStrike" dirty="0" err="1" smtClean="0">
                          <a:solidFill>
                            <a:srgbClr val="000000"/>
                          </a:solidFill>
                          <a:effectLst/>
                          <a:latin typeface="Calibri" panose="020F0502020204030204" pitchFamily="34" charset="0"/>
                        </a:rPr>
                        <a:t>MPubAd</a:t>
                      </a:r>
                      <a:endParaRPr lang="en-US" sz="2000" b="0" i="0" u="none" strike="noStrike" dirty="0" smtClean="0">
                        <a:solidFill>
                          <a:srgbClr val="000000"/>
                        </a:solidFill>
                        <a:effectLst/>
                        <a:latin typeface="Calibri" panose="020F0502020204030204" pitchFamily="34" charset="0"/>
                      </a:endParaRPr>
                    </a:p>
                    <a:p>
                      <a:pPr algn="ctr" rtl="0" fontAlgn="ctr"/>
                      <a:r>
                        <a:rPr lang="en-US" sz="2000" b="0" i="0" u="none" strike="noStrike" dirty="0" smtClean="0">
                          <a:solidFill>
                            <a:srgbClr val="000000"/>
                          </a:solidFill>
                          <a:effectLst/>
                          <a:latin typeface="Calibri" panose="020F0502020204030204" pitchFamily="34" charset="0"/>
                        </a:rPr>
                        <a:t>(NLSI)</a:t>
                      </a:r>
                      <a:endParaRPr lang="en-US" sz="2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rtl="0" fontAlgn="ctr"/>
                      <a:r>
                        <a:rPr lang="en-US" sz="2000" b="0" i="0" u="none" strike="noStrike">
                          <a:solidFill>
                            <a:srgbClr val="000000"/>
                          </a:solidFill>
                          <a:effectLst/>
                          <a:latin typeface="Calibri" panose="020F0502020204030204" pitchFamily="34" charset="0"/>
                        </a:rPr>
                        <a:t>272,585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rtl="0" fontAlgn="ctr"/>
                      <a:r>
                        <a:rPr lang="en-US" sz="2000" b="0" i="0" u="none" strike="noStrike" dirty="0">
                          <a:solidFill>
                            <a:srgbClr val="000000"/>
                          </a:solidFill>
                          <a:effectLst/>
                          <a:latin typeface="Calibri" panose="020F0502020204030204" pitchFamily="34" charset="0"/>
                        </a:rPr>
                        <a:t>36,526,390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rtl="0" fontAlgn="ctr"/>
                      <a:r>
                        <a:rPr lang="en-US" sz="2000" b="1" i="0" u="none" strike="noStrike">
                          <a:solidFill>
                            <a:srgbClr val="000000"/>
                          </a:solidFill>
                          <a:effectLst/>
                          <a:latin typeface="Calibri" panose="020F0502020204030204" pitchFamily="34" charset="0"/>
                        </a:rPr>
                        <a:t>11,651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rtl="0" fontAlgn="ctr"/>
                      <a:r>
                        <a:rPr lang="en-US" sz="2000" b="1" i="0" u="none" strike="noStrike" dirty="0">
                          <a:solidFill>
                            <a:srgbClr val="000000"/>
                          </a:solidFill>
                          <a:effectLst/>
                          <a:latin typeface="Calibri" panose="020F0502020204030204" pitchFamily="34" charset="0"/>
                        </a:rPr>
                        <a:t>1,561,184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fontAlgn="ctr"/>
                      <a:r>
                        <a:rPr lang="en-US" sz="2000" b="0" i="1" u="none" strike="noStrike" dirty="0">
                          <a:solidFill>
                            <a:srgbClr val="000000"/>
                          </a:solidFill>
                          <a:effectLst/>
                          <a:latin typeface="Calibri" panose="020F0502020204030204" pitchFamily="34" charset="0"/>
                        </a:rPr>
                        <a:t>    </a:t>
                      </a:r>
                      <a:r>
                        <a:rPr lang="en-US" sz="2000" b="0" i="1" u="none" strike="noStrike" dirty="0" smtClean="0">
                          <a:solidFill>
                            <a:srgbClr val="000000"/>
                          </a:solidFill>
                          <a:effectLst/>
                          <a:latin typeface="Calibri" panose="020F0502020204030204" pitchFamily="34" charset="0"/>
                        </a:rPr>
                        <a:t>7,693 </a:t>
                      </a:r>
                      <a:endParaRPr lang="en-US" sz="2000" b="0" i="1"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rtl="0" fontAlgn="ctr"/>
                      <a:r>
                        <a:rPr lang="en-US" sz="2000" b="0" i="1" u="none" strike="noStrike" dirty="0">
                          <a:solidFill>
                            <a:srgbClr val="000000"/>
                          </a:solidFill>
                          <a:effectLst/>
                          <a:latin typeface="Calibri" panose="020F0502020204030204" pitchFamily="34" charset="0"/>
                        </a:rPr>
                        <a:t>  </a:t>
                      </a:r>
                      <a:r>
                        <a:rPr lang="en-US" sz="2000" b="0" i="1" u="none" strike="noStrike" dirty="0" smtClean="0">
                          <a:solidFill>
                            <a:srgbClr val="000000"/>
                          </a:solidFill>
                          <a:effectLst/>
                          <a:latin typeface="Calibri" panose="020F0502020204030204" pitchFamily="34" charset="0"/>
                        </a:rPr>
                        <a:t>1,030,898 </a:t>
                      </a:r>
                      <a:endParaRPr lang="en-US" sz="2000" b="0" i="1"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rtl="0" fontAlgn="ctr"/>
                      <a:r>
                        <a:rPr lang="en-US" sz="2000" b="0" i="1" u="none" strike="noStrike" dirty="0">
                          <a:solidFill>
                            <a:srgbClr val="000000"/>
                          </a:solidFill>
                          <a:effectLst/>
                          <a:latin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290877">
                <a:tc>
                  <a:txBody>
                    <a:bodyPr/>
                    <a:lstStyle/>
                    <a:p>
                      <a:pPr algn="ctr" rtl="0" fontAlgn="ctr"/>
                      <a:r>
                        <a:rPr lang="en-US" sz="1800" b="1" i="0" u="none" strike="noStrike" dirty="0">
                          <a:solidFill>
                            <a:srgbClr val="FFFFFF"/>
                          </a:solidFill>
                          <a:effectLst/>
                          <a:latin typeface="Calibri" panose="020F0502020204030204" pitchFamily="34" charset="0"/>
                        </a:rPr>
                        <a:t>TOTALS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fontAlgn="b"/>
                      <a:r>
                        <a:rPr lang="en-US" sz="1800" b="1" i="0" u="none" strike="noStrike" dirty="0">
                          <a:solidFill>
                            <a:srgbClr val="FFFFFF"/>
                          </a:solidFill>
                          <a:effectLst/>
                          <a:latin typeface="Calibri" panose="020F0502020204030204" pitchFamily="34" charset="0"/>
                        </a:rPr>
                        <a:t>649,618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solidFill>
                  </a:tcPr>
                </a:tc>
                <a:tc>
                  <a:txBody>
                    <a:bodyPr/>
                    <a:lstStyle/>
                    <a:p>
                      <a:pPr algn="ctr" fontAlgn="b"/>
                      <a:r>
                        <a:rPr lang="en-US" sz="1800" b="1" i="0" u="none" strike="noStrike" dirty="0">
                          <a:solidFill>
                            <a:srgbClr val="FFFFFF"/>
                          </a:solidFill>
                          <a:effectLst/>
                          <a:latin typeface="Calibri" panose="020F0502020204030204" pitchFamily="34" charset="0"/>
                        </a:rPr>
                        <a:t>87,048,812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solidFill>
                  </a:tcPr>
                </a:tc>
                <a:tc>
                  <a:txBody>
                    <a:bodyPr/>
                    <a:lstStyle/>
                    <a:p>
                      <a:pPr algn="ctr" fontAlgn="b"/>
                      <a:r>
                        <a:rPr lang="en-US" sz="1800" b="1" i="0" u="none" strike="noStrike" dirty="0">
                          <a:solidFill>
                            <a:srgbClr val="FFFFFF"/>
                          </a:solidFill>
                          <a:effectLst/>
                          <a:latin typeface="Calibri" panose="020F0502020204030204" pitchFamily="34" charset="0"/>
                        </a:rPr>
                        <a:t>61,719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2F75B5"/>
                    </a:solidFill>
                  </a:tcPr>
                </a:tc>
                <a:tc>
                  <a:txBody>
                    <a:bodyPr/>
                    <a:lstStyle/>
                    <a:p>
                      <a:pPr algn="ctr" fontAlgn="b"/>
                      <a:r>
                        <a:rPr lang="en-US" sz="1800" b="1" i="0" u="none" strike="noStrike" dirty="0">
                          <a:solidFill>
                            <a:srgbClr val="FFFFFF"/>
                          </a:solidFill>
                          <a:effectLst/>
                          <a:latin typeface="Calibri" panose="020F0502020204030204" pitchFamily="34" charset="0"/>
                        </a:rPr>
                        <a:t>8,270,408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2F75B5"/>
                    </a:solidFill>
                  </a:tcPr>
                </a:tc>
                <a:tc>
                  <a:txBody>
                    <a:bodyPr/>
                    <a:lstStyle/>
                    <a:p>
                      <a:pPr algn="ctr" fontAlgn="b"/>
                      <a:r>
                        <a:rPr lang="en-US" sz="1800" b="1" i="0" u="none" strike="noStrike" dirty="0">
                          <a:solidFill>
                            <a:srgbClr val="FFFFFF"/>
                          </a:solidFill>
                          <a:effectLst/>
                          <a:latin typeface="Calibri" panose="020F0502020204030204" pitchFamily="34" charset="0"/>
                        </a:rPr>
                        <a:t>52,237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2F75B5"/>
                    </a:solidFill>
                  </a:tcPr>
                </a:tc>
                <a:tc>
                  <a:txBody>
                    <a:bodyPr/>
                    <a:lstStyle/>
                    <a:p>
                      <a:pPr algn="ctr" fontAlgn="b"/>
                      <a:r>
                        <a:rPr lang="en-US" sz="1800" b="1" i="0" u="none" strike="noStrike" dirty="0">
                          <a:solidFill>
                            <a:srgbClr val="FFFFFF"/>
                          </a:solidFill>
                          <a:effectLst/>
                          <a:latin typeface="Calibri" panose="020F0502020204030204" pitchFamily="34" charset="0"/>
                        </a:rPr>
                        <a:t>6,999,794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2F75B5"/>
                    </a:solidFill>
                  </a:tcPr>
                </a:tc>
                <a:tc>
                  <a:txBody>
                    <a:bodyPr/>
                    <a:lstStyle/>
                    <a:p>
                      <a:pPr algn="ctr" fontAlgn="b"/>
                      <a:r>
                        <a:rPr lang="en-US" sz="1800" b="1" i="0" u="none" strike="noStrike" dirty="0">
                          <a:solidFill>
                            <a:srgbClr val="FFFFFF"/>
                          </a:solidFill>
                          <a:effectLst/>
                          <a:latin typeface="Calibri" panose="020F0502020204030204"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2F75B5"/>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30887393"/>
              </p:ext>
            </p:extLst>
          </p:nvPr>
        </p:nvGraphicFramePr>
        <p:xfrm>
          <a:off x="2141082" y="3728167"/>
          <a:ext cx="6840761" cy="2606040"/>
        </p:xfrm>
        <a:graphic>
          <a:graphicData uri="http://schemas.openxmlformats.org/drawingml/2006/table">
            <a:tbl>
              <a:tblPr/>
              <a:tblGrid>
                <a:gridCol w="1296144"/>
                <a:gridCol w="1512168"/>
                <a:gridCol w="1872208"/>
                <a:gridCol w="2160241"/>
              </a:tblGrid>
              <a:tr h="0">
                <a:tc rowSpan="2">
                  <a:txBody>
                    <a:bodyPr/>
                    <a:lstStyle/>
                    <a:p>
                      <a:pPr algn="ctr" rtl="0" fontAlgn="ctr"/>
                      <a:r>
                        <a:rPr lang="en-US" sz="1800" b="1" i="0" u="none" strike="noStrike" dirty="0" smtClean="0">
                          <a:solidFill>
                            <a:srgbClr val="FFFFFF"/>
                          </a:solidFill>
                          <a:effectLst/>
                          <a:latin typeface="Calibri" panose="020F0502020204030204" pitchFamily="34" charset="0"/>
                        </a:rPr>
                        <a:t>Partner </a:t>
                      </a:r>
                      <a:endParaRPr lang="en-US" sz="1800" b="1"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2">
                  <a:txBody>
                    <a:bodyPr/>
                    <a:lstStyle/>
                    <a:p>
                      <a:pPr algn="ctr" rtl="0" fontAlgn="ctr"/>
                      <a:r>
                        <a:rPr lang="en-US" sz="1600" b="1" i="0" u="none" strike="noStrike" dirty="0">
                          <a:solidFill>
                            <a:srgbClr val="FFFFFF"/>
                          </a:solidFill>
                          <a:effectLst/>
                          <a:latin typeface="Calibri" panose="020F0502020204030204" pitchFamily="34" charset="0"/>
                        </a:rPr>
                        <a:t>2nd  NIM advance (up to October)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8235"/>
                    </a:solidFill>
                  </a:tcPr>
                </a:tc>
                <a:tc hMerge="1">
                  <a:txBody>
                    <a:bodyPr/>
                    <a:lstStyle/>
                    <a:p>
                      <a:endParaRPr lang="en-US"/>
                    </a:p>
                  </a:txBody>
                  <a:tcPr/>
                </a:tc>
                <a:tc>
                  <a:txBody>
                    <a:bodyPr/>
                    <a:lstStyle/>
                    <a:p>
                      <a:pPr algn="ctr" rtl="0" fontAlgn="ctr"/>
                      <a:r>
                        <a:rPr lang="en-US" sz="1600" b="1" i="0" u="none" strike="noStrike" dirty="0">
                          <a:solidFill>
                            <a:srgbClr val="FFFFFF"/>
                          </a:solidFill>
                          <a:effectLst/>
                          <a:latin typeface="Calibri" panose="020F0502020204030204" pitchFamily="34" charset="0"/>
                        </a:rPr>
                        <a:t>Estimated </a:t>
                      </a:r>
                      <a:r>
                        <a:rPr lang="en-US" sz="1600" b="1" i="0" u="none" strike="noStrike" dirty="0" smtClean="0">
                          <a:solidFill>
                            <a:srgbClr val="FFFFFF"/>
                          </a:solidFill>
                          <a:effectLst/>
                          <a:latin typeface="Calibri" panose="020F0502020204030204" pitchFamily="34" charset="0"/>
                        </a:rPr>
                        <a:t>Delivery </a:t>
                      </a:r>
                      <a:r>
                        <a:rPr lang="en-US" sz="1600" b="1" i="0" u="none" strike="noStrike" dirty="0">
                          <a:solidFill>
                            <a:srgbClr val="FFFFFF"/>
                          </a:solidFill>
                          <a:effectLst/>
                          <a:latin typeface="Calibri" panose="020F0502020204030204" pitchFamily="34" charset="0"/>
                        </a:rPr>
                        <a:t>Rate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8235"/>
                    </a:solidFill>
                  </a:tcPr>
                </a:tc>
              </a:tr>
              <a:tr h="213360">
                <a:tc vMerge="1">
                  <a:txBody>
                    <a:bodyPr/>
                    <a:lstStyle/>
                    <a:p>
                      <a:endParaRPr lang="en-US"/>
                    </a:p>
                  </a:txBody>
                  <a:tcPr/>
                </a:tc>
                <a:tc>
                  <a:txBody>
                    <a:bodyPr/>
                    <a:lstStyle/>
                    <a:p>
                      <a:pPr algn="ctr" rtl="0" fontAlgn="ctr"/>
                      <a:r>
                        <a:rPr lang="en-US" sz="1800" b="1" i="0" u="none" strike="noStrike" dirty="0">
                          <a:solidFill>
                            <a:srgbClr val="FFFFFF"/>
                          </a:solidFill>
                          <a:effectLst/>
                          <a:latin typeface="Calibri" panose="020F0502020204030204" pitchFamily="34" charset="0"/>
                        </a:rPr>
                        <a:t>USD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D08E"/>
                    </a:solidFill>
                  </a:tcPr>
                </a:tc>
                <a:tc>
                  <a:txBody>
                    <a:bodyPr/>
                    <a:lstStyle/>
                    <a:p>
                      <a:pPr algn="ctr" rtl="0" fontAlgn="ctr"/>
                      <a:r>
                        <a:rPr lang="en-US" sz="1800" b="1" i="0" u="none" strike="noStrike" dirty="0">
                          <a:solidFill>
                            <a:srgbClr val="FFFFFF"/>
                          </a:solidFill>
                          <a:effectLst/>
                          <a:latin typeface="Calibri" panose="020F0502020204030204" pitchFamily="34" charset="0"/>
                        </a:rPr>
                        <a:t>LKR*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D08E"/>
                    </a:solidFill>
                  </a:tcPr>
                </a:tc>
                <a:tc>
                  <a:txBody>
                    <a:bodyPr/>
                    <a:lstStyle/>
                    <a:p>
                      <a:pPr algn="ctr" rtl="0" fontAlgn="ctr"/>
                      <a:r>
                        <a:rPr lang="en-US" sz="1800" b="1" i="0" u="none" strike="noStrike" dirty="0">
                          <a:solidFill>
                            <a:srgbClr val="FFFFFF"/>
                          </a:solidFill>
                          <a:effectLst/>
                          <a:latin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D08E"/>
                    </a:solidFill>
                  </a:tcPr>
                </a:tc>
              </a:tr>
              <a:tr h="609600">
                <a:tc>
                  <a:txBody>
                    <a:bodyPr/>
                    <a:lstStyle/>
                    <a:p>
                      <a:pPr algn="ctr" rtl="0" fontAlgn="ctr"/>
                      <a:r>
                        <a:rPr lang="en-US" sz="2000" b="0" i="0" u="none" strike="noStrike" dirty="0" smtClean="0">
                          <a:solidFill>
                            <a:srgbClr val="000000"/>
                          </a:solidFill>
                          <a:effectLst/>
                          <a:latin typeface="Calibri" panose="020F0502020204030204" pitchFamily="34" charset="0"/>
                        </a:rPr>
                        <a:t>MOJ</a:t>
                      </a:r>
                      <a:endParaRPr lang="en-US" sz="2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ctr"/>
                      <a:r>
                        <a:rPr lang="en-US" sz="2000" b="1" i="0" u="none" strike="noStrike" dirty="0">
                          <a:solidFill>
                            <a:srgbClr val="000000"/>
                          </a:solidFill>
                          <a:effectLst/>
                          <a:latin typeface="Calibri" panose="020F0502020204030204" pitchFamily="34" charset="0"/>
                        </a:rPr>
                        <a:t>   </a:t>
                      </a:r>
                      <a:r>
                        <a:rPr lang="en-US" sz="2000" b="1" i="0" u="none" strike="noStrike" dirty="0" smtClean="0">
                          <a:solidFill>
                            <a:srgbClr val="000000"/>
                          </a:solidFill>
                          <a:effectLst/>
                          <a:latin typeface="Calibri" panose="020F0502020204030204" pitchFamily="34" charset="0"/>
                        </a:rPr>
                        <a:t>189,988 </a:t>
                      </a:r>
                      <a:endParaRPr lang="en-US" sz="20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en-US" sz="2000" b="1" i="0" u="none" strike="noStrike" dirty="0" smtClean="0">
                          <a:solidFill>
                            <a:srgbClr val="000000"/>
                          </a:solidFill>
                          <a:effectLst/>
                          <a:latin typeface="Calibri" panose="020F0502020204030204" pitchFamily="34" charset="0"/>
                        </a:rPr>
                        <a:t>25,458,423</a:t>
                      </a:r>
                      <a:endParaRPr lang="en-US" sz="20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en-US" sz="2000" b="1" i="0" u="none" strike="noStrike" dirty="0">
                          <a:solidFill>
                            <a:srgbClr val="000000"/>
                          </a:solidFill>
                          <a:effectLst/>
                          <a:latin typeface="Calibri" panose="020F0502020204030204" pitchFamily="34" charset="0"/>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403860">
                <a:tc>
                  <a:txBody>
                    <a:bodyPr/>
                    <a:lstStyle/>
                    <a:p>
                      <a:pPr algn="ctr" rtl="0" fontAlgn="ctr"/>
                      <a:r>
                        <a:rPr lang="en-US" sz="2000" b="0" i="0" u="none" strike="noStrike" dirty="0" smtClean="0">
                          <a:solidFill>
                            <a:srgbClr val="000000"/>
                          </a:solidFill>
                          <a:effectLst/>
                          <a:latin typeface="Calibri" panose="020F0502020204030204" pitchFamily="34" charset="0"/>
                        </a:rPr>
                        <a:t>MWA</a:t>
                      </a:r>
                      <a:endParaRPr lang="en-US" sz="2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ctr"/>
                      <a:r>
                        <a:rPr lang="en-US" sz="2000" b="0" i="1" u="none" strike="noStrike" dirty="0">
                          <a:solidFill>
                            <a:srgbClr val="000000"/>
                          </a:solidFill>
                          <a:effectLst/>
                          <a:latin typeface="Calibri" panose="020F0502020204030204" pitchFamily="34" charset="0"/>
                        </a:rPr>
                        <a:t>    </a:t>
                      </a:r>
                      <a:r>
                        <a:rPr lang="en-US" sz="2000" b="0" i="1" u="none" strike="noStrike" dirty="0" smtClean="0">
                          <a:solidFill>
                            <a:srgbClr val="000000"/>
                          </a:solidFill>
                          <a:effectLst/>
                          <a:latin typeface="Calibri" panose="020F0502020204030204" pitchFamily="34" charset="0"/>
                        </a:rPr>
                        <a:t>43,983 </a:t>
                      </a:r>
                      <a:endParaRPr lang="en-US" sz="2000" b="0" i="1"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rtl="0" fontAlgn="ctr"/>
                      <a:r>
                        <a:rPr lang="en-US" sz="2000" b="0" i="1" u="none" strike="noStrike" dirty="0">
                          <a:solidFill>
                            <a:srgbClr val="000000"/>
                          </a:solidFill>
                          <a:effectLst/>
                          <a:latin typeface="News Gothic MT"/>
                        </a:rPr>
                        <a:t>5,893,750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en-US" sz="2000" b="0" i="1" u="none" strike="noStrike" dirty="0">
                          <a:solidFill>
                            <a:srgbClr val="000000"/>
                          </a:solidFill>
                          <a:effectLst/>
                          <a:latin typeface="Calibri" panose="020F0502020204030204" pitchFamily="34" charset="0"/>
                        </a:rPr>
                        <a:t>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800100">
                <a:tc>
                  <a:txBody>
                    <a:bodyPr/>
                    <a:lstStyle/>
                    <a:p>
                      <a:pPr algn="ctr" rtl="0" fontAlgn="ctr"/>
                      <a:r>
                        <a:rPr lang="en-US" sz="2000" b="0" i="0" u="none" strike="noStrike" dirty="0" err="1" smtClean="0">
                          <a:solidFill>
                            <a:srgbClr val="000000"/>
                          </a:solidFill>
                          <a:effectLst/>
                          <a:latin typeface="Calibri" panose="020F0502020204030204" pitchFamily="34" charset="0"/>
                        </a:rPr>
                        <a:t>MPubAd</a:t>
                      </a:r>
                      <a:endParaRPr lang="en-US" sz="2000" b="0" i="0" u="none" strike="noStrike" dirty="0" smtClean="0">
                        <a:solidFill>
                          <a:srgbClr val="000000"/>
                        </a:solidFill>
                        <a:effectLst/>
                        <a:latin typeface="Calibri" panose="020F0502020204030204" pitchFamily="34" charset="0"/>
                      </a:endParaRPr>
                    </a:p>
                    <a:p>
                      <a:pPr algn="ctr" rtl="0" fontAlgn="ctr"/>
                      <a:r>
                        <a:rPr lang="en-US" sz="2000" b="0" i="0" u="none" strike="noStrike" dirty="0" smtClean="0">
                          <a:solidFill>
                            <a:srgbClr val="000000"/>
                          </a:solidFill>
                          <a:effectLst/>
                          <a:latin typeface="Calibri" panose="020F0502020204030204" pitchFamily="34" charset="0"/>
                        </a:rPr>
                        <a:t>(NLSI)</a:t>
                      </a:r>
                      <a:endParaRPr lang="en-US" sz="2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ctr"/>
                      <a:r>
                        <a:rPr lang="en-US" sz="2000" b="0" i="1" u="none" strike="noStrike" dirty="0">
                          <a:solidFill>
                            <a:srgbClr val="000000"/>
                          </a:solidFill>
                          <a:effectLst/>
                          <a:latin typeface="Calibri" panose="020F0502020204030204" pitchFamily="34" charset="0"/>
                        </a:rPr>
                        <a:t>  </a:t>
                      </a:r>
                      <a:r>
                        <a:rPr lang="en-US" sz="2000" b="0" i="1" u="none" strike="noStrike" dirty="0" smtClean="0">
                          <a:solidFill>
                            <a:srgbClr val="000000"/>
                          </a:solidFill>
                          <a:effectLst/>
                          <a:latin typeface="Calibri" panose="020F0502020204030204" pitchFamily="34" charset="0"/>
                        </a:rPr>
                        <a:t>216,418 </a:t>
                      </a:r>
                      <a:endParaRPr lang="en-US" sz="2000" b="0" i="1"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en-US" sz="2000" b="0" i="1" u="none" strike="noStrike" dirty="0">
                          <a:solidFill>
                            <a:srgbClr val="000000"/>
                          </a:solidFill>
                          <a:effectLst/>
                          <a:latin typeface="Calibri" panose="020F0502020204030204" pitchFamily="34" charset="0"/>
                        </a:rPr>
                        <a:t>   </a:t>
                      </a:r>
                      <a:r>
                        <a:rPr lang="en-US" sz="2000" b="0" i="1" u="none" strike="noStrike" dirty="0" smtClean="0">
                          <a:solidFill>
                            <a:srgbClr val="000000"/>
                          </a:solidFill>
                          <a:effectLst/>
                          <a:latin typeface="Calibri" panose="020F0502020204030204" pitchFamily="34" charset="0"/>
                        </a:rPr>
                        <a:t>29,000,000 </a:t>
                      </a:r>
                      <a:endParaRPr lang="en-US" sz="2000" b="0" i="1"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rtl="0" fontAlgn="ctr"/>
                      <a:r>
                        <a:rPr lang="en-US" sz="2000" b="0" i="1" u="none" strike="noStrike" dirty="0">
                          <a:solidFill>
                            <a:srgbClr val="000000"/>
                          </a:solidFill>
                          <a:effectLst/>
                          <a:latin typeface="Calibri" panose="020F0502020204030204" pitchFamily="34" charset="0"/>
                        </a:rPr>
                        <a:t>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05740">
                <a:tc>
                  <a:txBody>
                    <a:bodyPr/>
                    <a:lstStyle/>
                    <a:p>
                      <a:pPr algn="ctr" rtl="0" fontAlgn="ctr"/>
                      <a:r>
                        <a:rPr lang="en-US" sz="1800" b="1" i="0" u="none" strike="noStrike" dirty="0">
                          <a:solidFill>
                            <a:srgbClr val="FFFFFF"/>
                          </a:solidFill>
                          <a:effectLst/>
                          <a:latin typeface="Calibri" panose="020F0502020204030204" pitchFamily="34" charset="0"/>
                        </a:rPr>
                        <a:t>TOTALS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ctr" fontAlgn="b"/>
                      <a:r>
                        <a:rPr lang="en-US" sz="1800" b="1" i="0" u="none" strike="noStrike" dirty="0">
                          <a:solidFill>
                            <a:srgbClr val="FFFFFF"/>
                          </a:solidFill>
                          <a:effectLst/>
                          <a:latin typeface="Calibri" panose="020F0502020204030204" pitchFamily="34" charset="0"/>
                        </a:rPr>
                        <a:t>   </a:t>
                      </a:r>
                      <a:r>
                        <a:rPr lang="en-US" sz="1800" b="1" i="0" u="none" strike="noStrike" dirty="0" smtClean="0">
                          <a:solidFill>
                            <a:srgbClr val="FFFFFF"/>
                          </a:solidFill>
                          <a:effectLst/>
                          <a:latin typeface="Calibri" panose="020F0502020204030204" pitchFamily="34" charset="0"/>
                        </a:rPr>
                        <a:t>450,389 </a:t>
                      </a:r>
                      <a:endParaRPr lang="en-US" sz="1800" b="1" i="0" u="none" strike="noStrike" dirty="0">
                        <a:solidFill>
                          <a:srgbClr val="FFFFFF"/>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48235"/>
                    </a:solidFill>
                  </a:tcPr>
                </a:tc>
                <a:tc>
                  <a:txBody>
                    <a:bodyPr/>
                    <a:lstStyle/>
                    <a:p>
                      <a:pPr algn="ctr" fontAlgn="b"/>
                      <a:r>
                        <a:rPr lang="en-US" sz="1800" b="1" i="0" u="none" strike="noStrike" dirty="0">
                          <a:solidFill>
                            <a:srgbClr val="FFFFFF"/>
                          </a:solidFill>
                          <a:effectLst/>
                          <a:latin typeface="Calibri" panose="020F0502020204030204" pitchFamily="34" charset="0"/>
                        </a:rPr>
                        <a:t>    </a:t>
                      </a:r>
                      <a:r>
                        <a:rPr lang="en-US" sz="1800" b="1" i="0" u="none" strike="noStrike" dirty="0" smtClean="0">
                          <a:solidFill>
                            <a:srgbClr val="FFFFFF"/>
                          </a:solidFill>
                          <a:effectLst/>
                          <a:latin typeface="Calibri" panose="020F0502020204030204" pitchFamily="34" charset="0"/>
                        </a:rPr>
                        <a:t>60,352,173 </a:t>
                      </a:r>
                      <a:endParaRPr lang="en-US" sz="1800" b="1" i="0" u="none" strike="noStrike" dirty="0">
                        <a:solidFill>
                          <a:srgbClr val="FFFFFF"/>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48235"/>
                    </a:solidFill>
                  </a:tcPr>
                </a:tc>
                <a:tc>
                  <a:txBody>
                    <a:bodyPr/>
                    <a:lstStyle/>
                    <a:p>
                      <a:pPr algn="ctr" fontAlgn="b"/>
                      <a:r>
                        <a:rPr lang="en-US" sz="1800" b="1" i="0" u="none" strike="noStrike" dirty="0">
                          <a:solidFill>
                            <a:srgbClr val="FFFFFF"/>
                          </a:solidFill>
                          <a:effectLst/>
                          <a:latin typeface="Calibri" panose="020F0502020204030204" pitchFamily="34" charset="0"/>
                        </a:rPr>
                        <a:t>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48235"/>
                    </a:solidFill>
                  </a:tcPr>
                </a:tc>
              </a:tr>
            </a:tbl>
          </a:graphicData>
        </a:graphic>
      </p:graphicFrame>
      <p:sp>
        <p:nvSpPr>
          <p:cNvPr id="8" name="Rectangle 7"/>
          <p:cNvSpPr/>
          <p:nvPr/>
        </p:nvSpPr>
        <p:spPr>
          <a:xfrm>
            <a:off x="107506" y="3744465"/>
            <a:ext cx="1872208" cy="584775"/>
          </a:xfrm>
          <a:prstGeom prst="rect">
            <a:avLst/>
          </a:prstGeom>
        </p:spPr>
        <p:txBody>
          <a:bodyPr wrap="square">
            <a:spAutoFit/>
          </a:bodyPr>
          <a:lstStyle/>
          <a:p>
            <a:r>
              <a:rPr lang="en-US" sz="1400" b="1" dirty="0">
                <a:solidFill>
                  <a:srgbClr val="000000"/>
                </a:solidFill>
                <a:latin typeface="Calibri" panose="020F0502020204030204" pitchFamily="34" charset="0"/>
              </a:rPr>
              <a:t>* </a:t>
            </a:r>
            <a:r>
              <a:rPr lang="en-US" sz="1600" dirty="0" smtClean="0">
                <a:solidFill>
                  <a:srgbClr val="000000"/>
                </a:solidFill>
                <a:latin typeface="Calibri" panose="020F0502020204030204" pitchFamily="34" charset="0"/>
              </a:rPr>
              <a:t>Exchange </a:t>
            </a:r>
            <a:r>
              <a:rPr lang="en-US" sz="1600" dirty="0">
                <a:solidFill>
                  <a:srgbClr val="000000"/>
                </a:solidFill>
                <a:latin typeface="Calibri" panose="020F0502020204030204" pitchFamily="34" charset="0"/>
              </a:rPr>
              <a:t>rate 1USD = 134LKR</a:t>
            </a:r>
            <a:r>
              <a:rPr lang="en-US" sz="1600" dirty="0"/>
              <a:t> </a:t>
            </a:r>
          </a:p>
        </p:txBody>
      </p:sp>
      <p:sp>
        <p:nvSpPr>
          <p:cNvPr id="9" name="Rectangle 8"/>
          <p:cNvSpPr/>
          <p:nvPr/>
        </p:nvSpPr>
        <p:spPr>
          <a:xfrm>
            <a:off x="107504" y="4397025"/>
            <a:ext cx="1872208" cy="1077218"/>
          </a:xfrm>
          <a:prstGeom prst="rect">
            <a:avLst/>
          </a:prstGeom>
        </p:spPr>
        <p:txBody>
          <a:bodyPr wrap="square">
            <a:spAutoFit/>
          </a:bodyPr>
          <a:lstStyle/>
          <a:p>
            <a:r>
              <a:rPr lang="en-US" sz="1600" i="1" dirty="0">
                <a:solidFill>
                  <a:srgbClr val="000000"/>
                </a:solidFill>
                <a:latin typeface="Calibri" panose="020F0502020204030204" pitchFamily="34" charset="0"/>
              </a:rPr>
              <a:t>Italics = based on expenses reported, not officially </a:t>
            </a:r>
            <a:r>
              <a:rPr lang="en-US" sz="1600" i="1" dirty="0" smtClean="0">
                <a:solidFill>
                  <a:srgbClr val="000000"/>
                </a:solidFill>
                <a:latin typeface="Calibri" panose="020F0502020204030204" pitchFamily="34" charset="0"/>
              </a:rPr>
              <a:t>recorded/released</a:t>
            </a:r>
            <a:r>
              <a:rPr lang="en-US" sz="1600" dirty="0" smtClean="0"/>
              <a:t> </a:t>
            </a:r>
            <a:endParaRPr lang="en-US" sz="1600" dirty="0"/>
          </a:p>
        </p:txBody>
      </p:sp>
      <p:sp>
        <p:nvSpPr>
          <p:cNvPr id="10" name="Rectangle 9"/>
          <p:cNvSpPr/>
          <p:nvPr/>
        </p:nvSpPr>
        <p:spPr>
          <a:xfrm>
            <a:off x="107505" y="5550331"/>
            <a:ext cx="1872207" cy="830997"/>
          </a:xfrm>
          <a:prstGeom prst="rect">
            <a:avLst/>
          </a:prstGeom>
        </p:spPr>
        <p:txBody>
          <a:bodyPr wrap="square">
            <a:spAutoFit/>
          </a:bodyPr>
          <a:lstStyle/>
          <a:p>
            <a:r>
              <a:rPr lang="en-US" sz="1600" b="1" dirty="0">
                <a:solidFill>
                  <a:srgbClr val="000000"/>
                </a:solidFill>
                <a:latin typeface="Calibri" panose="020F0502020204030204" pitchFamily="34" charset="0"/>
              </a:rPr>
              <a:t>BOLD: Actual expenses recorded and released</a:t>
            </a:r>
            <a:r>
              <a:rPr lang="en-US" sz="1600" dirty="0"/>
              <a:t> </a:t>
            </a:r>
          </a:p>
        </p:txBody>
      </p:sp>
    </p:spTree>
    <p:extLst>
      <p:ext uri="{BB962C8B-B14F-4D97-AF65-F5344CB8AC3E}">
        <p14:creationId xmlns:p14="http://schemas.microsoft.com/office/powerpoint/2010/main" val="1118567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49275" y="107950"/>
            <a:ext cx="8042275" cy="944563"/>
          </a:xfrm>
        </p:spPr>
        <p:txBody>
          <a:bodyPr/>
          <a:lstStyle/>
          <a:p>
            <a:pPr eaLnBrk="1" hangingPunct="1"/>
            <a:r>
              <a:rPr lang="en-US" altLang="en-US" b="1" smtClean="0"/>
              <a:t>MAIN CHALLENGES</a:t>
            </a:r>
          </a:p>
        </p:txBody>
      </p:sp>
      <p:sp>
        <p:nvSpPr>
          <p:cNvPr id="3" name="Content Placeholder 2"/>
          <p:cNvSpPr>
            <a:spLocks noGrp="1"/>
          </p:cNvSpPr>
          <p:nvPr>
            <p:ph idx="1"/>
          </p:nvPr>
        </p:nvSpPr>
        <p:spPr>
          <a:xfrm>
            <a:off x="549275" y="1052513"/>
            <a:ext cx="8042275" cy="5329237"/>
          </a:xfrm>
        </p:spPr>
        <p:txBody>
          <a:bodyPr rtlCol="0">
            <a:normAutofit fontScale="92500" lnSpcReduction="20000"/>
          </a:bodyPr>
          <a:lstStyle/>
          <a:p>
            <a:pPr eaLnBrk="1" fontAlgn="auto" hangingPunct="1">
              <a:spcAft>
                <a:spcPts val="0"/>
              </a:spcAft>
              <a:buClr>
                <a:schemeClr val="accent1">
                  <a:lumMod val="60000"/>
                  <a:lumOff val="40000"/>
                </a:schemeClr>
              </a:buClr>
              <a:defRPr/>
            </a:pPr>
            <a:r>
              <a:rPr lang="en-US" dirty="0" smtClean="0">
                <a:solidFill>
                  <a:schemeClr val="tx1">
                    <a:lumMod val="65000"/>
                    <a:lumOff val="35000"/>
                  </a:schemeClr>
                </a:solidFill>
              </a:rPr>
              <a:t>Elections</a:t>
            </a:r>
          </a:p>
          <a:p>
            <a:pPr eaLnBrk="1" fontAlgn="auto" hangingPunct="1">
              <a:spcAft>
                <a:spcPts val="0"/>
              </a:spcAft>
              <a:buClr>
                <a:schemeClr val="accent1">
                  <a:lumMod val="60000"/>
                  <a:lumOff val="40000"/>
                </a:schemeClr>
              </a:buClr>
              <a:defRPr/>
            </a:pPr>
            <a:r>
              <a:rPr lang="en-US" dirty="0" smtClean="0">
                <a:solidFill>
                  <a:schemeClr val="tx1">
                    <a:lumMod val="65000"/>
                    <a:lumOff val="35000"/>
                  </a:schemeClr>
                </a:solidFill>
              </a:rPr>
              <a:t>Sustainability of interventions</a:t>
            </a:r>
          </a:p>
          <a:p>
            <a:pPr lvl="1" eaLnBrk="1" fontAlgn="auto" hangingPunct="1">
              <a:spcAft>
                <a:spcPts val="0"/>
              </a:spcAft>
              <a:buClr>
                <a:schemeClr val="accent1">
                  <a:lumMod val="75000"/>
                </a:schemeClr>
              </a:buClr>
              <a:defRPr/>
            </a:pPr>
            <a:r>
              <a:rPr lang="en-US" dirty="0" smtClean="0">
                <a:solidFill>
                  <a:schemeClr val="tx1">
                    <a:lumMod val="65000"/>
                    <a:lumOff val="35000"/>
                  </a:schemeClr>
                </a:solidFill>
              </a:rPr>
              <a:t>No sustainable system which continuously supports the SGBV referral system – </a:t>
            </a:r>
            <a:r>
              <a:rPr lang="en-US" dirty="0">
                <a:solidFill>
                  <a:schemeClr val="tx1">
                    <a:lumMod val="65000"/>
                    <a:lumOff val="35000"/>
                  </a:schemeClr>
                </a:solidFill>
              </a:rPr>
              <a:t> </a:t>
            </a:r>
            <a:r>
              <a:rPr lang="en-US" dirty="0" smtClean="0">
                <a:solidFill>
                  <a:schemeClr val="tx1">
                    <a:lumMod val="65000"/>
                    <a:lumOff val="35000"/>
                  </a:schemeClr>
                </a:solidFill>
              </a:rPr>
              <a:t>Therefore need to convene regular district/ divisional level meetings for information sharing &amp; monitoring such as ‘SGBV Referral Forums’. Setting up of ‘vigilant committees’ at community level. </a:t>
            </a:r>
            <a:r>
              <a:rPr lang="en-US" dirty="0">
                <a:solidFill>
                  <a:schemeClr val="tx1">
                    <a:lumMod val="65000"/>
                    <a:lumOff val="35000"/>
                  </a:schemeClr>
                </a:solidFill>
              </a:rPr>
              <a:t>No clear procedures/directions to enable appropriate persons to attend these meetings. </a:t>
            </a:r>
            <a:endParaRPr lang="en-US" dirty="0" smtClean="0">
              <a:solidFill>
                <a:schemeClr val="tx1">
                  <a:lumMod val="65000"/>
                  <a:lumOff val="35000"/>
                </a:schemeClr>
              </a:solidFill>
            </a:endParaRPr>
          </a:p>
          <a:p>
            <a:pPr lvl="1" eaLnBrk="1" fontAlgn="auto" hangingPunct="1">
              <a:spcAft>
                <a:spcPts val="0"/>
              </a:spcAft>
              <a:buClr>
                <a:schemeClr val="accent1">
                  <a:lumMod val="75000"/>
                </a:schemeClr>
              </a:buClr>
              <a:defRPr/>
            </a:pPr>
            <a:r>
              <a:rPr lang="en-US" dirty="0" smtClean="0">
                <a:solidFill>
                  <a:schemeClr val="tx1">
                    <a:lumMod val="65000"/>
                    <a:lumOff val="35000"/>
                  </a:schemeClr>
                </a:solidFill>
              </a:rPr>
              <a:t>Lack </a:t>
            </a:r>
            <a:r>
              <a:rPr lang="en-US" dirty="0">
                <a:solidFill>
                  <a:schemeClr val="tx1">
                    <a:lumMod val="65000"/>
                    <a:lumOff val="35000"/>
                  </a:schemeClr>
                </a:solidFill>
              </a:rPr>
              <a:t>of a strong network system between </a:t>
            </a:r>
            <a:r>
              <a:rPr lang="en-US" dirty="0" smtClean="0">
                <a:solidFill>
                  <a:schemeClr val="tx1">
                    <a:lumMod val="65000"/>
                    <a:lumOff val="35000"/>
                  </a:schemeClr>
                </a:solidFill>
              </a:rPr>
              <a:t>national </a:t>
            </a:r>
            <a:r>
              <a:rPr lang="en-US" dirty="0">
                <a:solidFill>
                  <a:schemeClr val="tx1">
                    <a:lumMod val="65000"/>
                    <a:lumOff val="35000"/>
                  </a:schemeClr>
                </a:solidFill>
              </a:rPr>
              <a:t>level and divisions – strengthen networking between </a:t>
            </a:r>
            <a:r>
              <a:rPr lang="en-US" dirty="0" smtClean="0">
                <a:solidFill>
                  <a:schemeClr val="tx1">
                    <a:lumMod val="65000"/>
                    <a:lumOff val="35000"/>
                  </a:schemeClr>
                </a:solidFill>
              </a:rPr>
              <a:t>national </a:t>
            </a:r>
            <a:r>
              <a:rPr lang="en-US" dirty="0">
                <a:solidFill>
                  <a:schemeClr val="tx1">
                    <a:lumMod val="65000"/>
                    <a:lumOff val="35000"/>
                  </a:schemeClr>
                </a:solidFill>
              </a:rPr>
              <a:t>and divisional level through the provision of an </a:t>
            </a:r>
            <a:r>
              <a:rPr lang="en-US" dirty="0" smtClean="0">
                <a:solidFill>
                  <a:schemeClr val="tx1">
                    <a:lumMod val="65000"/>
                    <a:lumOff val="35000"/>
                  </a:schemeClr>
                </a:solidFill>
              </a:rPr>
              <a:t>intranet/internet </a:t>
            </a:r>
            <a:r>
              <a:rPr lang="en-US" dirty="0">
                <a:solidFill>
                  <a:schemeClr val="tx1">
                    <a:lumMod val="65000"/>
                    <a:lumOff val="35000"/>
                  </a:schemeClr>
                </a:solidFill>
              </a:rPr>
              <a:t>facilities at all divisional level offices. </a:t>
            </a:r>
            <a:endParaRPr lang="en-US" dirty="0" smtClean="0">
              <a:solidFill>
                <a:schemeClr val="tx1">
                  <a:lumMod val="65000"/>
                  <a:lumOff val="35000"/>
                </a:schemeClr>
              </a:solidFill>
            </a:endParaRPr>
          </a:p>
          <a:p>
            <a:pPr eaLnBrk="1" fontAlgn="auto" hangingPunct="1">
              <a:spcAft>
                <a:spcPts val="0"/>
              </a:spcAft>
              <a:buClr>
                <a:schemeClr val="accent1">
                  <a:lumMod val="60000"/>
                  <a:lumOff val="40000"/>
                </a:schemeClr>
              </a:buClr>
              <a:defRPr/>
            </a:pPr>
            <a:r>
              <a:rPr lang="en-US" dirty="0" smtClean="0">
                <a:solidFill>
                  <a:schemeClr val="tx1">
                    <a:lumMod val="65000"/>
                    <a:lumOff val="35000"/>
                  </a:schemeClr>
                </a:solidFill>
              </a:rPr>
              <a:t>Field presence - Need to strengthen field presence through  dedicated officer/s for the </a:t>
            </a:r>
            <a:r>
              <a:rPr lang="en-US" dirty="0" err="1" smtClean="0">
                <a:solidFill>
                  <a:schemeClr val="tx1">
                    <a:lumMod val="65000"/>
                    <a:lumOff val="35000"/>
                  </a:schemeClr>
                </a:solidFill>
              </a:rPr>
              <a:t>programme</a:t>
            </a:r>
            <a:r>
              <a:rPr lang="en-US" dirty="0" smtClean="0">
                <a:solidFill>
                  <a:schemeClr val="tx1">
                    <a:lumMod val="65000"/>
                    <a:lumOff val="35000"/>
                  </a:schemeClr>
                </a:solidFill>
              </a:rPr>
              <a:t> </a:t>
            </a:r>
          </a:p>
          <a:p>
            <a:pPr eaLnBrk="1" fontAlgn="auto" hangingPunct="1">
              <a:spcAft>
                <a:spcPts val="0"/>
              </a:spcAft>
              <a:buClr>
                <a:schemeClr val="accent1">
                  <a:lumMod val="60000"/>
                  <a:lumOff val="40000"/>
                </a:schemeClr>
              </a:buClr>
              <a:defRPr/>
            </a:pPr>
            <a:r>
              <a:rPr lang="en-US" dirty="0">
                <a:solidFill>
                  <a:schemeClr val="tx1">
                    <a:lumMod val="65000"/>
                    <a:lumOff val="35000"/>
                  </a:schemeClr>
                </a:solidFill>
              </a:rPr>
              <a:t>B</a:t>
            </a:r>
            <a:r>
              <a:rPr lang="en-US" dirty="0" smtClean="0">
                <a:solidFill>
                  <a:schemeClr val="tx1">
                    <a:lumMod val="65000"/>
                    <a:lumOff val="35000"/>
                  </a:schemeClr>
                </a:solidFill>
              </a:rPr>
              <a:t>ulk </a:t>
            </a:r>
            <a:r>
              <a:rPr lang="en-US" dirty="0">
                <a:solidFill>
                  <a:schemeClr val="tx1">
                    <a:lumMod val="65000"/>
                    <a:lumOff val="35000"/>
                  </a:schemeClr>
                </a:solidFill>
              </a:rPr>
              <a:t>of activities to be conducted in </a:t>
            </a:r>
            <a:r>
              <a:rPr lang="en-US" dirty="0" smtClean="0">
                <a:solidFill>
                  <a:schemeClr val="tx1">
                    <a:lumMod val="65000"/>
                    <a:lumOff val="35000"/>
                  </a:schemeClr>
                </a:solidFill>
              </a:rPr>
              <a:t>under 6 months </a:t>
            </a:r>
            <a:r>
              <a:rPr lang="en-US" dirty="0">
                <a:solidFill>
                  <a:schemeClr val="tx1">
                    <a:lumMod val="65000"/>
                    <a:lumOff val="35000"/>
                  </a:schemeClr>
                </a:solidFill>
              </a:rPr>
              <a:t>– PIUs to </a:t>
            </a:r>
            <a:r>
              <a:rPr lang="en-US" dirty="0" err="1">
                <a:solidFill>
                  <a:schemeClr val="tx1">
                    <a:lumMod val="65000"/>
                    <a:lumOff val="35000"/>
                  </a:schemeClr>
                </a:solidFill>
              </a:rPr>
              <a:t>prioritise</a:t>
            </a:r>
            <a:r>
              <a:rPr lang="en-US" dirty="0">
                <a:solidFill>
                  <a:schemeClr val="tx1">
                    <a:lumMod val="65000"/>
                    <a:lumOff val="35000"/>
                  </a:schemeClr>
                </a:solidFill>
              </a:rPr>
              <a:t> SELAJSI work and reallocate responsibilities of PIU staff as needed</a:t>
            </a:r>
          </a:p>
          <a:p>
            <a:pPr eaLnBrk="1" fontAlgn="auto" hangingPunct="1">
              <a:spcAft>
                <a:spcPts val="0"/>
              </a:spcAft>
              <a:buClr>
                <a:schemeClr val="accent1">
                  <a:lumMod val="60000"/>
                  <a:lumOff val="40000"/>
                </a:schemeClr>
              </a:buClr>
              <a:defRPr/>
            </a:pPr>
            <a:endParaRPr lang="en-US" dirty="0" smtClean="0">
              <a:solidFill>
                <a:schemeClr val="tx1">
                  <a:lumMod val="65000"/>
                  <a:lumOff val="35000"/>
                </a:schemeClr>
              </a:solidFill>
            </a:endParaRPr>
          </a:p>
        </p:txBody>
      </p:sp>
    </p:spTree>
    <p:extLst>
      <p:ext uri="{BB962C8B-B14F-4D97-AF65-F5344CB8AC3E}">
        <p14:creationId xmlns:p14="http://schemas.microsoft.com/office/powerpoint/2010/main" val="2488795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49275" y="107576"/>
            <a:ext cx="8042276" cy="945160"/>
          </a:xfrm>
        </p:spPr>
        <p:txBody>
          <a:bodyPr/>
          <a:lstStyle/>
          <a:p>
            <a:pPr eaLnBrk="1" hangingPunct="1"/>
            <a:r>
              <a:rPr lang="en-US" altLang="en-US" b="1" dirty="0" smtClean="0"/>
              <a:t>AWP Revisions/Approvals</a:t>
            </a:r>
          </a:p>
        </p:txBody>
      </p:sp>
      <p:sp>
        <p:nvSpPr>
          <p:cNvPr id="3" name="Content Placeholder 2"/>
          <p:cNvSpPr>
            <a:spLocks noGrp="1"/>
          </p:cNvSpPr>
          <p:nvPr>
            <p:ph idx="1"/>
          </p:nvPr>
        </p:nvSpPr>
        <p:spPr>
          <a:xfrm>
            <a:off x="549275" y="1196752"/>
            <a:ext cx="8042276" cy="5184575"/>
          </a:xfrm>
        </p:spPr>
        <p:txBody>
          <a:bodyPr rtlCol="0">
            <a:normAutofit lnSpcReduction="10000"/>
          </a:bodyPr>
          <a:lstStyle/>
          <a:p>
            <a:pPr eaLnBrk="1" fontAlgn="auto" hangingPunct="1">
              <a:spcAft>
                <a:spcPts val="0"/>
              </a:spcAft>
              <a:buClr>
                <a:schemeClr val="accent1">
                  <a:lumMod val="60000"/>
                  <a:lumOff val="40000"/>
                </a:schemeClr>
              </a:buClr>
              <a:defRPr/>
            </a:pPr>
            <a:r>
              <a:rPr lang="en-US" b="1" dirty="0" smtClean="0">
                <a:solidFill>
                  <a:schemeClr val="tx1">
                    <a:lumMod val="65000"/>
                    <a:lumOff val="35000"/>
                  </a:schemeClr>
                </a:solidFill>
              </a:rPr>
              <a:t>Changes at Sub-Activity level</a:t>
            </a:r>
          </a:p>
          <a:p>
            <a:pPr lvl="1" eaLnBrk="1" fontAlgn="auto" hangingPunct="1">
              <a:spcAft>
                <a:spcPts val="0"/>
              </a:spcAft>
              <a:buClr>
                <a:schemeClr val="accent1">
                  <a:lumMod val="75000"/>
                </a:schemeClr>
              </a:buClr>
              <a:defRPr/>
            </a:pPr>
            <a:r>
              <a:rPr lang="en-US" dirty="0" smtClean="0"/>
              <a:t>Access to Justice</a:t>
            </a:r>
            <a:endParaRPr lang="en-US" dirty="0" smtClean="0">
              <a:solidFill>
                <a:schemeClr val="tx1">
                  <a:lumMod val="65000"/>
                  <a:lumOff val="35000"/>
                </a:schemeClr>
              </a:solidFill>
            </a:endParaRPr>
          </a:p>
          <a:p>
            <a:pPr lvl="2" eaLnBrk="1" fontAlgn="auto" hangingPunct="1">
              <a:spcAft>
                <a:spcPts val="0"/>
              </a:spcAft>
              <a:buClr>
                <a:schemeClr val="accent1">
                  <a:lumMod val="60000"/>
                  <a:lumOff val="40000"/>
                </a:schemeClr>
              </a:buClr>
              <a:defRPr/>
            </a:pPr>
            <a:r>
              <a:rPr lang="en-US" dirty="0">
                <a:solidFill>
                  <a:schemeClr val="tx1">
                    <a:lumMod val="65000"/>
                    <a:lumOff val="35000"/>
                  </a:schemeClr>
                </a:solidFill>
              </a:rPr>
              <a:t>Re-focus towards greater support to operationalize Victim and Witness Protection Act </a:t>
            </a:r>
          </a:p>
          <a:p>
            <a:pPr lvl="2" eaLnBrk="1" fontAlgn="auto" hangingPunct="1">
              <a:spcAft>
                <a:spcPts val="0"/>
              </a:spcAft>
              <a:buClr>
                <a:schemeClr val="accent1">
                  <a:lumMod val="60000"/>
                  <a:lumOff val="40000"/>
                </a:schemeClr>
              </a:buClr>
              <a:defRPr/>
            </a:pPr>
            <a:r>
              <a:rPr lang="en-US" dirty="0" smtClean="0">
                <a:solidFill>
                  <a:schemeClr val="tx1">
                    <a:lumMod val="65000"/>
                    <a:lumOff val="35000"/>
                  </a:schemeClr>
                </a:solidFill>
              </a:rPr>
              <a:t>Baseline </a:t>
            </a:r>
            <a:r>
              <a:rPr lang="en-US" dirty="0">
                <a:solidFill>
                  <a:schemeClr val="tx1">
                    <a:lumMod val="65000"/>
                    <a:lumOff val="35000"/>
                  </a:schemeClr>
                </a:solidFill>
              </a:rPr>
              <a:t>assessment of bottlenecks in law enforcement process reprogrammed </a:t>
            </a:r>
            <a:r>
              <a:rPr lang="en-US" dirty="0">
                <a:solidFill>
                  <a:schemeClr val="tx1">
                    <a:lumMod val="65000"/>
                    <a:lumOff val="35000"/>
                  </a:schemeClr>
                </a:solidFill>
                <a:sym typeface="Wingdings" panose="05000000000000000000" pitchFamily="2" charset="2"/>
              </a:rPr>
              <a:t> identify bottlenecks in relation to police and JMO handling of cases </a:t>
            </a:r>
          </a:p>
          <a:p>
            <a:pPr lvl="2" eaLnBrk="1" fontAlgn="auto" hangingPunct="1">
              <a:spcAft>
                <a:spcPts val="0"/>
              </a:spcAft>
              <a:buClr>
                <a:schemeClr val="accent1">
                  <a:lumMod val="60000"/>
                  <a:lumOff val="40000"/>
                </a:schemeClr>
              </a:buClr>
              <a:defRPr/>
            </a:pPr>
            <a:r>
              <a:rPr lang="en-US" dirty="0">
                <a:solidFill>
                  <a:schemeClr val="tx1">
                    <a:lumMod val="65000"/>
                    <a:lumOff val="35000"/>
                  </a:schemeClr>
                </a:solidFill>
                <a:sym typeface="Wingdings" panose="05000000000000000000" pitchFamily="2" charset="2"/>
              </a:rPr>
              <a:t>Land mediation – due to unpredictability of case load of SLMBs when established, situation to be reassessed in August and immediate re-focus of funding towards agreed back-up </a:t>
            </a:r>
            <a:r>
              <a:rPr lang="en-US" dirty="0" smtClean="0">
                <a:solidFill>
                  <a:schemeClr val="tx1">
                    <a:lumMod val="65000"/>
                    <a:lumOff val="35000"/>
                  </a:schemeClr>
                </a:solidFill>
                <a:sym typeface="Wingdings" panose="05000000000000000000" pitchFamily="2" charset="2"/>
              </a:rPr>
              <a:t>plan of </a:t>
            </a:r>
            <a:r>
              <a:rPr lang="en-US" dirty="0">
                <a:solidFill>
                  <a:schemeClr val="tx1">
                    <a:lumMod val="65000"/>
                    <a:lumOff val="35000"/>
                  </a:schemeClr>
                </a:solidFill>
                <a:sym typeface="Wingdings" panose="05000000000000000000" pitchFamily="2" charset="2"/>
              </a:rPr>
              <a:t>training community mediators on gender and </a:t>
            </a:r>
            <a:r>
              <a:rPr lang="en-US" dirty="0" smtClean="0">
                <a:solidFill>
                  <a:schemeClr val="tx1">
                    <a:lumMod val="65000"/>
                    <a:lumOff val="35000"/>
                  </a:schemeClr>
                </a:solidFill>
                <a:sym typeface="Wingdings" panose="05000000000000000000" pitchFamily="2" charset="2"/>
              </a:rPr>
              <a:t>land</a:t>
            </a:r>
            <a:endParaRPr lang="en-US" dirty="0" smtClean="0">
              <a:solidFill>
                <a:schemeClr val="tx1">
                  <a:lumMod val="65000"/>
                  <a:lumOff val="35000"/>
                </a:schemeClr>
              </a:solidFill>
            </a:endParaRPr>
          </a:p>
          <a:p>
            <a:pPr lvl="1" eaLnBrk="1" fontAlgn="auto" hangingPunct="1">
              <a:spcAft>
                <a:spcPts val="0"/>
              </a:spcAft>
              <a:buClr>
                <a:schemeClr val="accent1">
                  <a:lumMod val="75000"/>
                </a:schemeClr>
              </a:buClr>
              <a:defRPr/>
            </a:pPr>
            <a:r>
              <a:rPr lang="en-US" dirty="0">
                <a:solidFill>
                  <a:schemeClr val="tx1">
                    <a:lumMod val="65000"/>
                    <a:lumOff val="35000"/>
                  </a:schemeClr>
                </a:solidFill>
              </a:rPr>
              <a:t>Social Integration</a:t>
            </a:r>
          </a:p>
          <a:p>
            <a:pPr lvl="2" eaLnBrk="1" fontAlgn="auto" hangingPunct="1">
              <a:spcAft>
                <a:spcPts val="0"/>
              </a:spcAft>
              <a:buClr>
                <a:schemeClr val="accent1">
                  <a:lumMod val="60000"/>
                  <a:lumOff val="40000"/>
                </a:schemeClr>
              </a:buClr>
              <a:defRPr/>
            </a:pPr>
            <a:r>
              <a:rPr lang="en-US" dirty="0">
                <a:solidFill>
                  <a:schemeClr val="tx1">
                    <a:lumMod val="65000"/>
                    <a:lumOff val="35000"/>
                  </a:schemeClr>
                </a:solidFill>
              </a:rPr>
              <a:t>Re-focus youth intervention towards media – capacity for diversity sensitive reporting for young journalists</a:t>
            </a:r>
          </a:p>
          <a:p>
            <a:pPr lvl="1" eaLnBrk="1" fontAlgn="auto" hangingPunct="1">
              <a:spcAft>
                <a:spcPts val="0"/>
              </a:spcAft>
              <a:buClr>
                <a:schemeClr val="accent1">
                  <a:lumMod val="75000"/>
                </a:schemeClr>
              </a:buClr>
              <a:defRPr/>
            </a:pPr>
            <a:endParaRPr lang="en-US" dirty="0" smtClean="0">
              <a:solidFill>
                <a:schemeClr val="tx1">
                  <a:lumMod val="65000"/>
                  <a:lumOff val="35000"/>
                </a:schemeClr>
              </a:solidFill>
            </a:endParaRPr>
          </a:p>
          <a:p>
            <a:pPr lvl="2" eaLnBrk="1" fontAlgn="auto" hangingPunct="1">
              <a:spcAft>
                <a:spcPts val="0"/>
              </a:spcAft>
              <a:buClr>
                <a:schemeClr val="accent1">
                  <a:lumMod val="60000"/>
                  <a:lumOff val="40000"/>
                </a:schemeClr>
              </a:buClr>
              <a:defRPr/>
            </a:pPr>
            <a:endParaRPr lang="en-US" dirty="0" smtClean="0">
              <a:solidFill>
                <a:schemeClr val="tx1">
                  <a:lumMod val="65000"/>
                  <a:lumOff val="35000"/>
                </a:schemeClr>
              </a:solidFill>
            </a:endParaRPr>
          </a:p>
          <a:p>
            <a:pPr eaLnBrk="1" fontAlgn="auto" hangingPunct="1">
              <a:spcAft>
                <a:spcPts val="0"/>
              </a:spcAft>
              <a:buClr>
                <a:schemeClr val="accent1">
                  <a:lumMod val="60000"/>
                  <a:lumOff val="40000"/>
                </a:schemeClr>
              </a:buClr>
              <a:defRPr/>
            </a:pPr>
            <a:endParaRPr lang="en-US" dirty="0">
              <a:solidFill>
                <a:schemeClr val="tx1">
                  <a:lumMod val="65000"/>
                  <a:lumOff val="35000"/>
                </a:schemeClr>
              </a:solidFill>
            </a:endParaRPr>
          </a:p>
        </p:txBody>
      </p:sp>
    </p:spTree>
    <p:extLst>
      <p:ext uri="{BB962C8B-B14F-4D97-AF65-F5344CB8AC3E}">
        <p14:creationId xmlns:p14="http://schemas.microsoft.com/office/powerpoint/2010/main" val="4270078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352927" cy="5400600"/>
          </a:xfrm>
        </p:spPr>
        <p:txBody>
          <a:bodyPr>
            <a:normAutofit/>
          </a:bodyPr>
          <a:lstStyle/>
          <a:p>
            <a:pPr eaLnBrk="1" fontAlgn="auto" hangingPunct="1">
              <a:spcAft>
                <a:spcPts val="0"/>
              </a:spcAft>
              <a:buClr>
                <a:schemeClr val="accent1">
                  <a:lumMod val="60000"/>
                  <a:lumOff val="40000"/>
                </a:schemeClr>
              </a:buClr>
              <a:defRPr/>
            </a:pPr>
            <a:r>
              <a:rPr lang="en-US" b="1" dirty="0" smtClean="0">
                <a:solidFill>
                  <a:schemeClr val="tx1">
                    <a:lumMod val="65000"/>
                    <a:lumOff val="35000"/>
                  </a:schemeClr>
                </a:solidFill>
              </a:rPr>
              <a:t>Changes </a:t>
            </a:r>
            <a:r>
              <a:rPr lang="en-US" b="1" dirty="0">
                <a:solidFill>
                  <a:schemeClr val="tx1">
                    <a:lumMod val="65000"/>
                    <a:lumOff val="35000"/>
                  </a:schemeClr>
                </a:solidFill>
              </a:rPr>
              <a:t>at Activity </a:t>
            </a:r>
            <a:r>
              <a:rPr lang="en-US" b="1" dirty="0" smtClean="0">
                <a:solidFill>
                  <a:schemeClr val="tx1">
                    <a:lumMod val="65000"/>
                    <a:lumOff val="35000"/>
                  </a:schemeClr>
                </a:solidFill>
              </a:rPr>
              <a:t>level </a:t>
            </a:r>
            <a:r>
              <a:rPr lang="en-US" b="1" dirty="0">
                <a:solidFill>
                  <a:schemeClr val="tx1">
                    <a:lumMod val="65000"/>
                    <a:lumOff val="35000"/>
                  </a:schemeClr>
                </a:solidFill>
              </a:rPr>
              <a:t>– </a:t>
            </a:r>
            <a:r>
              <a:rPr lang="en-US" b="1" u="sng" dirty="0">
                <a:solidFill>
                  <a:schemeClr val="tx1">
                    <a:lumMod val="65000"/>
                    <a:lumOff val="35000"/>
                  </a:schemeClr>
                </a:solidFill>
              </a:rPr>
              <a:t>requires Board </a:t>
            </a:r>
            <a:r>
              <a:rPr lang="en-US" b="1" u="sng" dirty="0" smtClean="0">
                <a:solidFill>
                  <a:schemeClr val="tx1">
                    <a:lumMod val="65000"/>
                    <a:lumOff val="35000"/>
                  </a:schemeClr>
                </a:solidFill>
              </a:rPr>
              <a:t>approval</a:t>
            </a:r>
          </a:p>
          <a:p>
            <a:pPr lvl="1" eaLnBrk="1" fontAlgn="auto" hangingPunct="1">
              <a:spcAft>
                <a:spcPts val="0"/>
              </a:spcAft>
              <a:buClr>
                <a:schemeClr val="accent1">
                  <a:lumMod val="75000"/>
                </a:schemeClr>
              </a:buClr>
              <a:defRPr/>
            </a:pPr>
            <a:r>
              <a:rPr lang="en-US" dirty="0" smtClean="0"/>
              <a:t>Gender Based Violence</a:t>
            </a:r>
          </a:p>
          <a:p>
            <a:pPr lvl="2">
              <a:buClr>
                <a:schemeClr val="accent1">
                  <a:lumMod val="75000"/>
                </a:schemeClr>
              </a:buClr>
              <a:defRPr/>
            </a:pPr>
            <a:r>
              <a:rPr lang="en-US" dirty="0" smtClean="0"/>
              <a:t>Study on rape – funds moved to GBV Action Plan Activity</a:t>
            </a:r>
          </a:p>
          <a:p>
            <a:pPr lvl="2">
              <a:buClr>
                <a:schemeClr val="accent1">
                  <a:lumMod val="75000"/>
                </a:schemeClr>
              </a:buClr>
              <a:defRPr/>
            </a:pPr>
            <a:r>
              <a:rPr lang="en-US" dirty="0" smtClean="0"/>
              <a:t>Rolling out of GBV Handbook for police – most of the funds moved to referral system Activity</a:t>
            </a:r>
          </a:p>
          <a:p>
            <a:pPr lvl="1" eaLnBrk="1" fontAlgn="auto" hangingPunct="1">
              <a:spcAft>
                <a:spcPts val="0"/>
              </a:spcAft>
              <a:buClr>
                <a:schemeClr val="accent1">
                  <a:lumMod val="75000"/>
                </a:schemeClr>
              </a:buClr>
              <a:defRPr/>
            </a:pPr>
            <a:r>
              <a:rPr lang="en-US" dirty="0" smtClean="0"/>
              <a:t>Social Integration</a:t>
            </a:r>
            <a:endParaRPr lang="en-US" dirty="0" smtClean="0">
              <a:solidFill>
                <a:schemeClr val="tx1">
                  <a:lumMod val="65000"/>
                  <a:lumOff val="35000"/>
                </a:schemeClr>
              </a:solidFill>
            </a:endParaRPr>
          </a:p>
          <a:p>
            <a:pPr lvl="2" eaLnBrk="1" fontAlgn="auto" hangingPunct="1">
              <a:spcAft>
                <a:spcPts val="0"/>
              </a:spcAft>
              <a:buClr>
                <a:schemeClr val="accent1">
                  <a:lumMod val="75000"/>
                </a:schemeClr>
              </a:buClr>
              <a:defRPr/>
            </a:pPr>
            <a:r>
              <a:rPr lang="en-US" dirty="0" smtClean="0">
                <a:solidFill>
                  <a:schemeClr val="tx1">
                    <a:lumMod val="65000"/>
                    <a:lumOff val="35000"/>
                  </a:schemeClr>
                </a:solidFill>
              </a:rPr>
              <a:t>Developing </a:t>
            </a:r>
            <a:r>
              <a:rPr lang="en-US" dirty="0">
                <a:solidFill>
                  <a:schemeClr val="tx1">
                    <a:lumMod val="65000"/>
                    <a:lumOff val="35000"/>
                  </a:schemeClr>
                </a:solidFill>
              </a:rPr>
              <a:t>national policy on school twinning </a:t>
            </a:r>
            <a:r>
              <a:rPr lang="en-US" dirty="0">
                <a:solidFill>
                  <a:schemeClr val="tx1">
                    <a:lumMod val="65000"/>
                    <a:lumOff val="35000"/>
                  </a:schemeClr>
                </a:solidFill>
                <a:sym typeface="Wingdings" panose="05000000000000000000" pitchFamily="2" charset="2"/>
              </a:rPr>
              <a:t> Teachers as change agents for social </a:t>
            </a:r>
            <a:r>
              <a:rPr lang="en-US" dirty="0" smtClean="0">
                <a:solidFill>
                  <a:schemeClr val="tx1">
                    <a:lumMod val="65000"/>
                    <a:lumOff val="35000"/>
                  </a:schemeClr>
                </a:solidFill>
                <a:sym typeface="Wingdings" panose="05000000000000000000" pitchFamily="2" charset="2"/>
              </a:rPr>
              <a:t>cohesion; Activity reformulated</a:t>
            </a:r>
          </a:p>
          <a:p>
            <a:pPr lvl="2" eaLnBrk="1" fontAlgn="auto" hangingPunct="1">
              <a:spcAft>
                <a:spcPts val="0"/>
              </a:spcAft>
              <a:buClr>
                <a:schemeClr val="accent1">
                  <a:lumMod val="75000"/>
                </a:schemeClr>
              </a:buClr>
              <a:defRPr/>
            </a:pPr>
            <a:r>
              <a:rPr lang="en-US" dirty="0" smtClean="0">
                <a:solidFill>
                  <a:schemeClr val="tx1">
                    <a:lumMod val="65000"/>
                    <a:lumOff val="35000"/>
                  </a:schemeClr>
                </a:solidFill>
              </a:rPr>
              <a:t>Youth Activity – excess funds moved to</a:t>
            </a:r>
            <a:r>
              <a:rPr lang="en-US" dirty="0" smtClean="0">
                <a:solidFill>
                  <a:schemeClr val="tx1">
                    <a:lumMod val="65000"/>
                    <a:lumOff val="35000"/>
                  </a:schemeClr>
                </a:solidFill>
                <a:sym typeface="Wingdings" panose="05000000000000000000" pitchFamily="2" charset="2"/>
              </a:rPr>
              <a:t> </a:t>
            </a:r>
            <a:r>
              <a:rPr lang="en-US" dirty="0">
                <a:solidFill>
                  <a:schemeClr val="tx1">
                    <a:lumMod val="65000"/>
                    <a:lumOff val="35000"/>
                  </a:schemeClr>
                </a:solidFill>
                <a:sym typeface="Wingdings" panose="05000000000000000000" pitchFamily="2" charset="2"/>
              </a:rPr>
              <a:t>establishment </a:t>
            </a:r>
            <a:r>
              <a:rPr lang="en-US" dirty="0" smtClean="0">
                <a:solidFill>
                  <a:schemeClr val="tx1">
                    <a:lumMod val="65000"/>
                    <a:lumOff val="35000"/>
                  </a:schemeClr>
                </a:solidFill>
                <a:sym typeface="Wingdings" panose="05000000000000000000" pitchFamily="2" charset="2"/>
              </a:rPr>
              <a:t>of language lab at NILET</a:t>
            </a:r>
          </a:p>
          <a:p>
            <a:pPr lvl="2" eaLnBrk="1" fontAlgn="auto" hangingPunct="1">
              <a:spcAft>
                <a:spcPts val="0"/>
              </a:spcAft>
              <a:buClr>
                <a:schemeClr val="accent1">
                  <a:lumMod val="75000"/>
                </a:schemeClr>
              </a:buClr>
              <a:defRPr/>
            </a:pPr>
            <a:r>
              <a:rPr lang="en-US" dirty="0" smtClean="0">
                <a:solidFill>
                  <a:schemeClr val="tx1">
                    <a:lumMod val="65000"/>
                    <a:lumOff val="35000"/>
                  </a:schemeClr>
                </a:solidFill>
                <a:sym typeface="Wingdings" panose="05000000000000000000" pitchFamily="2" charset="2"/>
              </a:rPr>
              <a:t>Postal delivery system in estates – funds </a:t>
            </a:r>
            <a:r>
              <a:rPr lang="en-US" dirty="0" smtClean="0">
                <a:sym typeface="Wingdings" panose="05000000000000000000" pitchFamily="2" charset="2"/>
              </a:rPr>
              <a:t>moved</a:t>
            </a:r>
            <a:r>
              <a:rPr lang="en-US" dirty="0" smtClean="0">
                <a:solidFill>
                  <a:schemeClr val="tx1">
                    <a:lumMod val="65000"/>
                    <a:lumOff val="35000"/>
                  </a:schemeClr>
                </a:solidFill>
                <a:sym typeface="Wingdings" panose="05000000000000000000" pitchFamily="2" charset="2"/>
              </a:rPr>
              <a:t> to volunteerism activity</a:t>
            </a:r>
          </a:p>
          <a:p>
            <a:pPr marL="349250" lvl="1" indent="0">
              <a:buNone/>
              <a:defRPr/>
            </a:pPr>
            <a:endParaRPr lang="en-US" dirty="0">
              <a:solidFill>
                <a:schemeClr val="tx1">
                  <a:lumMod val="65000"/>
                  <a:lumOff val="35000"/>
                </a:schemeClr>
              </a:solidFill>
            </a:endParaRPr>
          </a:p>
          <a:p>
            <a:pPr>
              <a:defRPr/>
            </a:pPr>
            <a:endParaRPr lang="en-US" dirty="0"/>
          </a:p>
        </p:txBody>
      </p:sp>
    </p:spTree>
    <p:extLst>
      <p:ext uri="{BB962C8B-B14F-4D97-AF65-F5344CB8AC3E}">
        <p14:creationId xmlns:p14="http://schemas.microsoft.com/office/powerpoint/2010/main" val="20750945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UNDPPOPPFunctionalArea xmlns="f1161f5b-24a3-4c2d-bc81-44cb9325e8ee">Programme and Project</UNDPPOPPFunctionalArea>
    <UndpOUCode xmlns="1ed4137b-41b2-488b-8250-6d369ec27664" xsi:nil="true"/>
    <UNDPFocusAreasTaxHTField0 xmlns="1ed4137b-41b2-488b-8250-6d369ec27664">
      <Terms xmlns="http://schemas.microsoft.com/office/infopath/2007/PartnerControls"/>
    </UNDPFocusAreasTaxHTField0>
    <gc6531b704974d528487414686b72f6f xmlns="f1161f5b-24a3-4c2d-bc81-44cb9325e8ee">
      <Terms xmlns="http://schemas.microsoft.com/office/infopath/2007/PartnerControls">
        <TermInfo xmlns="http://schemas.microsoft.com/office/infopath/2007/PartnerControls">
          <TermName xmlns="http://schemas.microsoft.com/office/infopath/2007/PartnerControls">LKA</TermName>
          <TermId xmlns="http://schemas.microsoft.com/office/infopath/2007/PartnerControls">deec9dc2-96dc-4d5a-99c7-854fd22f8c85</TermId>
        </TermInfo>
      </Terms>
    </gc6531b704974d528487414686b72f6f>
    <UndpDocID xmlns="1ed4137b-41b2-488b-8250-6d369ec27664" xsi:nil="true"/>
    <b6db62fdefd74bd188b0c1cc54de5bcf xmlns="1ed4137b-41b2-488b-8250-6d369ec27664">
      <Terms xmlns="http://schemas.microsoft.com/office/infopath/2007/PartnerControls"/>
    </b6db62fdefd74bd188b0c1cc54de5bcf>
    <UNDPSummary xmlns="f1161f5b-24a3-4c2d-bc81-44cb9325e8ee" xsi:nil="true"/>
    <Outcome1 xmlns="f1161f5b-24a3-4c2d-bc81-44cb9325e8ee" xsi:nil="true"/>
    <UNDPCountryTaxHTField0 xmlns="1ed4137b-41b2-488b-8250-6d369ec27664">
      <Terms xmlns="http://schemas.microsoft.com/office/infopath/2007/PartnerControls"/>
    </UNDPCountryTaxHTField0>
    <UN_x0020_LanguagesTaxHTField0 xmlns="1ed4137b-41b2-488b-8250-6d369ec27664">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7f98b732-4b5b-4b70-ba90-a0eff09b5d2d</TermId>
        </TermInfo>
      </Terms>
    </UN_x0020_LanguagesTaxHTField0>
    <c4e2ab2cc9354bbf9064eeb465a566ea xmlns="1ed4137b-41b2-488b-8250-6d369ec27664">
      <Terms xmlns="http://schemas.microsoft.com/office/infopath/2007/PartnerControls"/>
    </c4e2ab2cc9354bbf9064eeb465a566ea>
    <Project_x0020_Manager xmlns="f1161f5b-24a3-4c2d-bc81-44cb9325e8ee" xsi:nil="true"/>
    <_dlc_DocId xmlns="f1161f5b-24a3-4c2d-bc81-44cb9325e8ee">ATLASPDC-4-40160</_dlc_DocId>
    <TaxCatchAll xmlns="1ed4137b-41b2-488b-8250-6d369ec27664">
      <Value>1112</Value>
      <Value>1141</Value>
      <Value>1</Value>
      <Value>763</Value>
    </TaxCatchAll>
    <_Publisher xmlns="http://schemas.microsoft.com/sharepoint/v3/fields" xsi:nil="true"/>
    <UndpDocStatus xmlns="1ed4137b-41b2-488b-8250-6d369ec27664">Final</UndpDocStatus>
    <o4086b1782a74105bb5269035bccc8e9 xmlns="f1161f5b-24a3-4c2d-bc81-44cb9325e8ee">
      <Terms xmlns="http://schemas.microsoft.com/office/infopath/2007/PartnerControls">
        <TermInfo xmlns="http://schemas.microsoft.com/office/infopath/2007/PartnerControls">
          <TermName xmlns="http://schemas.microsoft.com/office/infopath/2007/PartnerControls">Draft</TermName>
          <TermId xmlns="http://schemas.microsoft.com/office/infopath/2007/PartnerControls">121d40a5-e62e-4d42-82e4-d6d12003de0a</TermId>
        </TermInfo>
      </Terms>
    </o4086b1782a74105bb5269035bccc8e9>
    <Project_x0020_Number xmlns="f1161f5b-24a3-4c2d-bc81-44cb9325e8ee" xsi:nil="true"/>
    <idff2b682fce4d0680503cd9036a3260 xmlns="f1161f5b-24a3-4c2d-bc81-44cb9325e8ee">
      <Terms xmlns="http://schemas.microsoft.com/office/infopath/2007/PartnerControls">
        <TermInfo xmlns="http://schemas.microsoft.com/office/infopath/2007/PartnerControls">
          <TermName xmlns="http://schemas.microsoft.com/office/infopath/2007/PartnerControls">Progress Report</TermName>
          <TermId xmlns="http://schemas.microsoft.com/office/infopath/2007/PartnerControls">03c70d0e-c75e-4cfb-8288-e692640ede14</TermId>
        </TermInfo>
      </Terms>
    </idff2b682fce4d0680503cd9036a3260>
    <UNDPDocumentCategoryTaxHTField0 xmlns="1ed4137b-41b2-488b-8250-6d369ec27664">
      <Terms xmlns="http://schemas.microsoft.com/office/infopath/2007/PartnerControls"/>
    </UNDPDocumentCategoryTaxHTField0>
    <UndpDocFormat xmlns="1ed4137b-41b2-488b-8250-6d369ec27664" xsi:nil="true"/>
    <UNDPPublishedDate xmlns="f1161f5b-24a3-4c2d-bc81-44cb9325e8ee">2015-09-30T07:00:00+00:00</UNDPPublishedDate>
    <UndpClassificationLevel xmlns="1ed4137b-41b2-488b-8250-6d369ec27664">Public</UndpClassificationLevel>
    <UndpIsTemplate xmlns="1ed4137b-41b2-488b-8250-6d369ec27664">No</UndpIsTemplate>
    <PDC_x0020_Document_x0020_Category xmlns="f1161f5b-24a3-4c2d-bc81-44cb9325e8ee">Project</PDC_x0020_Document_x0020_Category>
    <UndpDocTypeMMTaxHTField0 xmlns="1ed4137b-41b2-488b-8250-6d369ec27664">
      <Terms xmlns="http://schemas.microsoft.com/office/infopath/2007/PartnerControls"/>
    </UndpDocTypeMMTaxHTField0>
    <UndpProjectNo xmlns="1ed4137b-41b2-488b-8250-6d369ec27664">00080127</UndpProjectNo>
    <_dlc_DocIdUrl xmlns="f1161f5b-24a3-4c2d-bc81-44cb9325e8ee">
      <Url>https://info.undp.org/docs/pdc/_layouts/DocIdRedir.aspx?ID=ATLASPDC-4-40160</Url>
      <Description>ATLASPDC-4-40160</Description>
    </_dlc_DocIdUrl>
    <Document_x0020_Coverage_x0020_Period_x0020_Start_x0020_Date xmlns="f1161f5b-24a3-4c2d-bc81-44cb9325e8ee" xsi:nil="true"/>
    <Document_x0020_Coverage_x0020_Period_x0020_End_x0020_Date xmlns="f1161f5b-24a3-4c2d-bc81-44cb9325e8ee" xsi:nil="true"/>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documentManagement>
</p:properties>
</file>

<file path=customXml/item3.xml><?xml version="1.0" encoding="utf-8"?>
<ct:contentTypeSchema xmlns:ct="http://schemas.microsoft.com/office/2006/metadata/contentType" xmlns:ma="http://schemas.microsoft.com/office/2006/metadata/properties/metaAttributes" ct:_="" ma:_="" ma:contentTypeName="UNDP Programme Document" ma:contentTypeID="0x010100F075C04BA242A84ABD3293E3AD35CDA400AB50428DC784B44FAACCAA5FAE40C0590045B5E632B552204ABF0E616DD66BDA0F" ma:contentTypeVersion="73" ma:contentTypeDescription="" ma:contentTypeScope="" ma:versionID="9de00a5f5954494ae107930a66ca92e2">
  <xsd:schema xmlns:xsd="http://www.w3.org/2001/XMLSchema" xmlns:xs="http://www.w3.org/2001/XMLSchema" xmlns:p="http://schemas.microsoft.com/office/2006/metadata/properties" xmlns:ns1="http://schemas.microsoft.com/sharepoint/v3" xmlns:ns2="http://schemas.microsoft.com/sharepoint/v3/fields" xmlns:ns3="1ed4137b-41b2-488b-8250-6d369ec27664" xmlns:ns4="f1161f5b-24a3-4c2d-bc81-44cb9325e8ee" targetNamespace="http://schemas.microsoft.com/office/2006/metadata/properties" ma:root="true" ma:fieldsID="074a45cdc06b655c19533db1d6232777" ns1:_="" ns2:_="" ns3:_="" ns4:_="">
    <xsd:import namespace="http://schemas.microsoft.com/sharepoint/v3"/>
    <xsd:import namespace="http://schemas.microsoft.com/sharepoint/v3/fields"/>
    <xsd:import namespace="1ed4137b-41b2-488b-8250-6d369ec27664"/>
    <xsd:import namespace="f1161f5b-24a3-4c2d-bc81-44cb9325e8ee"/>
    <xsd:element name="properties">
      <xsd:complexType>
        <xsd:sequence>
          <xsd:element name="documentManagement">
            <xsd:complexType>
              <xsd:all>
                <xsd:element ref="ns3:UndpClassificationLevel" minOccurs="0"/>
                <xsd:element ref="ns4:UNDPPOPPFunctionalArea" minOccurs="0"/>
                <xsd:element ref="ns3:UndpProjectNo" minOccurs="0"/>
                <xsd:element ref="ns4:Outcome1" minOccurs="0"/>
                <xsd:element ref="ns3:UndpDocStatus" minOccurs="0"/>
                <xsd:element ref="ns3:UndpOUCode" minOccurs="0"/>
                <xsd:element ref="ns3:UndpDocFormat" minOccurs="0"/>
                <xsd:element ref="ns3:UndpDocID" minOccurs="0"/>
                <xsd:element ref="ns4:PDC_x0020_Document_x0020_Category" minOccurs="0"/>
                <xsd:element ref="ns4:UNDPPublishedDate" minOccurs="0"/>
                <xsd:element ref="ns4:UNDPSummary" minOccurs="0"/>
                <xsd:element ref="ns3:TaxCatchAll" minOccurs="0"/>
                <xsd:element ref="ns3:TaxCatchAllLabel" minOccurs="0"/>
                <xsd:element ref="ns3:UndpDocTypeMMTaxHTField0" minOccurs="0"/>
                <xsd:element ref="ns3:UNDPCountryTaxHTField0" minOccurs="0"/>
                <xsd:element ref="ns3:UNDPDocumentCategoryTaxHTField0" minOccurs="0"/>
                <xsd:element ref="ns3:b6db62fdefd74bd188b0c1cc54de5bcf" minOccurs="0"/>
                <xsd:element ref="ns3:UN_x0020_LanguagesTaxHTField0" minOccurs="0"/>
                <xsd:element ref="ns3:c4e2ab2cc9354bbf9064eeb465a566ea" minOccurs="0"/>
                <xsd:element ref="ns3:UNDPFocusAreasTaxHTField0" minOccurs="0"/>
                <xsd:element ref="ns4:o4086b1782a74105bb5269035bccc8e9" minOccurs="0"/>
                <xsd:element ref="ns4:Project_x0020_Number" minOccurs="0"/>
                <xsd:element ref="ns4:idff2b682fce4d0680503cd9036a3260" minOccurs="0"/>
                <xsd:element ref="ns3:UndpIsTemplate" minOccurs="0"/>
                <xsd:element ref="ns4:gc6531b704974d528487414686b72f6f" minOccurs="0"/>
                <xsd:element ref="ns4:Project_x0020_Manager" minOccurs="0"/>
                <xsd:element ref="ns2:_Publisher" minOccurs="0"/>
                <xsd:element ref="ns4:_dlc_DocId" minOccurs="0"/>
                <xsd:element ref="ns4:_dlc_DocIdUrl" minOccurs="0"/>
                <xsd:element ref="ns4:_dlc_DocIdPersistId" minOccurs="0"/>
                <xsd:element ref="ns4:Document_x0020_Coverage_x0020_Period_x0020_Start_x0020_Date" minOccurs="0"/>
                <xsd:element ref="ns4:Document_x0020_Coverage_x0020_Period_x0020_End_x0020_Date" minOccurs="0"/>
                <xsd:element ref="ns1:RatedBy" minOccurs="0"/>
                <xsd:element ref="ns1:Ratings" minOccurs="0"/>
                <xsd:element ref="ns1:LikesCount" minOccurs="0"/>
                <xsd:element ref="ns1:LikedBy"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atedBy" ma:index="5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53" nillable="true" ma:displayName="User ratings" ma:description="User ratings for the item" ma:hidden="true" ma:internalName="Ratings">
      <xsd:simpleType>
        <xsd:restriction base="dms:Note"/>
      </xsd:simpleType>
    </xsd:element>
    <xsd:element name="LikesCount" ma:index="54" nillable="true" ma:displayName="Number of Likes" ma:internalName="LikesCount">
      <xsd:simpleType>
        <xsd:restriction base="dms:Unknown"/>
      </xsd:simpleType>
    </xsd:element>
    <xsd:element name="LikedBy" ma:index="5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Publisher" ma:index="46" nillable="true" ma:displayName="Publisher" ma:description="The person who published the document" ma:hidden="true" ma:internalName="_Publish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4137b-41b2-488b-8250-6d369ec27664" elementFormDefault="qualified">
    <xsd:import namespace="http://schemas.microsoft.com/office/2006/documentManagement/types"/>
    <xsd:import namespace="http://schemas.microsoft.com/office/infopath/2007/PartnerControls"/>
    <xsd:element name="UndpClassificationLevel" ma:index="4" nillable="true" ma:displayName="Classification Level" ma:default="Internal Use Only" ma:description="re: UNDP Information Classification &amp; Handling Standard" ma:format="Dropdown" ma:internalName="UndpClassificationLevel">
      <xsd:simpleType>
        <xsd:restriction base="dms:Choice">
          <xsd:enumeration value="Internal Use Only"/>
          <xsd:enumeration value="Confidential"/>
          <xsd:enumeration value="Highly Confidential"/>
          <xsd:enumeration value="Public"/>
        </xsd:restriction>
      </xsd:simpleType>
    </xsd:element>
    <xsd:element name="UndpProjectNo" ma:index="8" nillable="true" ma:displayName="Project No" ma:description="If applicable, the Atlas Project Number that this document relates to." ma:internalName="UndpProjectNo" ma:readOnly="false">
      <xsd:simpleType>
        <xsd:restriction base="dms:Text">
          <xsd:maxLength value="12"/>
        </xsd:restriction>
      </xsd:simpleType>
    </xsd:element>
    <xsd:element name="UndpDocStatus" ma:index="10" nillable="true" ma:displayName="Document Status" ma:default="Draft" ma:description="The status of the document" ma:format="Dropdown" ma:internalName="UndpDocStatus">
      <xsd:simpleType>
        <xsd:restriction base="dms:Choice">
          <xsd:enumeration value="Draft"/>
          <xsd:enumeration value="Reviewed"/>
          <xsd:enumeration value="Approved"/>
          <xsd:enumeration value="Not Approved"/>
          <xsd:enumeration value="Final"/>
          <xsd:enumeration value="Expired"/>
        </xsd:restriction>
      </xsd:simpleType>
    </xsd:element>
    <xsd:element name="UndpOUCode" ma:index="11" nillable="true" ma:displayName="Unit Code" ma:description="The Atlas Unit Code of the authoring Unit" ma:format="Dropdown" ma:internalName="UndpOUCode">
      <xsd:simpleType>
        <xsd:restriction base="dms:Choice">
          <xsd:enumeration value="ABW"/>
          <xsd:enumeration value="AFG"/>
          <xsd:enumeration value="AGO"/>
          <xsd:enumeration value="AIA"/>
          <xsd:enumeration value="ALB"/>
          <xsd:enumeration value="ANT"/>
          <xsd:enumeration value="ARE"/>
          <xsd:enumeration value="ARG"/>
          <xsd:enumeration value="ARM"/>
          <xsd:enumeration value="ATG"/>
          <xsd:enumeration value="AZE"/>
          <xsd:enumeration value="BDI"/>
          <xsd:enumeration value="BEN"/>
          <xsd:enumeration value="BFA"/>
          <xsd:enumeration value="BGD"/>
          <xsd:enumeration value="BGR"/>
          <xsd:enumeration value="BHR"/>
          <xsd:enumeration value="BHS"/>
          <xsd:enumeration value="BIH"/>
          <xsd:enumeration value="BLR"/>
          <xsd:enumeration value="BLZ"/>
          <xsd:enumeration value="BMU"/>
          <xsd:enumeration value="BOL"/>
          <xsd:enumeration value="BRA"/>
          <xsd:enumeration value="BRB"/>
          <xsd:enumeration value="BRC"/>
          <xsd:enumeration value="BTN"/>
          <xsd:enumeration value="BWA"/>
          <xsd:enumeration value="CAF"/>
          <xsd:enumeration value="CHL"/>
          <xsd:enumeration value="CHN"/>
          <xsd:enumeration value="CIV"/>
          <xsd:enumeration value="CMR"/>
          <xsd:enumeration value="COD"/>
          <xsd:enumeration value="COG"/>
          <xsd:enumeration value="COK"/>
          <xsd:enumeration value="COL"/>
          <xsd:enumeration value="COM"/>
          <xsd:enumeration value="CPV"/>
          <xsd:enumeration value="CRC"/>
          <xsd:enumeration value="CRI"/>
          <xsd:enumeration value="CUB"/>
          <xsd:enumeration value="CUR"/>
          <xsd:enumeration value="CYM"/>
          <xsd:enumeration value="CYP"/>
          <xsd:enumeration value="DJI"/>
          <xsd:enumeration value="DMA"/>
          <xsd:enumeration value="DOM"/>
          <xsd:enumeration value="DZA"/>
          <xsd:enumeration value="ECU"/>
          <xsd:enumeration value="EGY"/>
          <xsd:enumeration value="ERI"/>
          <xsd:enumeration value="ETH"/>
          <xsd:enumeration value="FJI"/>
          <xsd:enumeration value="FSM"/>
          <xsd:enumeration value="GAB"/>
          <xsd:enumeration value="GEO"/>
          <xsd:enumeration value="GHA"/>
          <xsd:enumeration value="GIN"/>
          <xsd:enumeration value="GMB"/>
          <xsd:enumeration value="GNB"/>
          <xsd:enumeration value="GNQ"/>
          <xsd:enumeration value="GRD"/>
          <xsd:enumeration value="GTM"/>
          <xsd:enumeration value="GUY"/>
          <xsd:enumeration value="HND"/>
          <xsd:enumeration value="HRV"/>
          <xsd:enumeration value="HTI"/>
          <xsd:enumeration value="IDN"/>
          <xsd:enumeration value="IND"/>
          <xsd:enumeration value="IRN"/>
          <xsd:enumeration value="IRQ"/>
          <xsd:enumeration value="JAM"/>
          <xsd:enumeration value="JOR"/>
          <xsd:enumeration value="KAZ"/>
          <xsd:enumeration value="KEN"/>
          <xsd:enumeration value="KGZ"/>
          <xsd:enumeration value="KHM"/>
          <xsd:enumeration value="KIR"/>
          <xsd:enumeration value="KNA"/>
          <xsd:enumeration value="KOR"/>
          <xsd:enumeration value="KOS"/>
          <xsd:enumeration value="KWT"/>
          <xsd:enumeration value="LAO"/>
          <xsd:enumeration value="LBN"/>
          <xsd:enumeration value="LBR"/>
          <xsd:enumeration value="LBY"/>
          <xsd:enumeration value="LCA"/>
          <xsd:enumeration value="LKA"/>
          <xsd:enumeration value="LSO"/>
          <xsd:enumeration value="LTU"/>
          <xsd:enumeration value="LVA"/>
          <xsd:enumeration value="MAR"/>
          <xsd:enumeration value="MDA"/>
          <xsd:enumeration value="MDG"/>
          <xsd:enumeration value="MDV"/>
          <xsd:enumeration value="MEX"/>
          <xsd:enumeration value="MHL"/>
          <xsd:enumeration value="MKD"/>
          <xsd:enumeration value="MLI"/>
          <xsd:enumeration value="MMR"/>
          <xsd:enumeration value="MNE"/>
          <xsd:enumeration value="MNG"/>
          <xsd:enumeration value="MOZ"/>
          <xsd:enumeration value="MRT"/>
          <xsd:enumeration value="MSR"/>
          <xsd:enumeration value="MUS"/>
          <xsd:enumeration value="MWI"/>
          <xsd:enumeration value="MYS"/>
          <xsd:enumeration value="NAM"/>
          <xsd:enumeration value="NER"/>
          <xsd:enumeration value="NGA"/>
          <xsd:enumeration value="NIC"/>
          <xsd:enumeration value="NIU"/>
          <xsd:enumeration value="NPL"/>
          <xsd:enumeration value="NRU"/>
          <xsd:enumeration value="PAK"/>
          <xsd:enumeration value="PAL"/>
          <xsd:enumeration value="PAN"/>
          <xsd:enumeration value="PER"/>
          <xsd:enumeration value="PHL"/>
          <xsd:enumeration value="PLW"/>
          <xsd:enumeration value="PNG"/>
          <xsd:enumeration value="POL"/>
          <xsd:enumeration value="PRK"/>
          <xsd:enumeration value="PRY"/>
          <xsd:enumeration value="PSC"/>
          <xsd:enumeration value="QAT"/>
          <xsd:enumeration value="R11"/>
          <xsd:enumeration value="R12"/>
          <xsd:enumeration value="R44"/>
          <xsd:enumeration value="R45"/>
          <xsd:enumeration value="R46"/>
          <xsd:enumeration value="R47"/>
          <xsd:enumeration value="RJB"/>
          <xsd:enumeration value="ROU"/>
          <xsd:enumeration value="RUS"/>
          <xsd:enumeration value="RWA"/>
          <xsd:enumeration value="SAU"/>
          <xsd:enumeration value="SDN"/>
          <xsd:enumeration value="SEN"/>
          <xsd:enumeration value="SLB"/>
          <xsd:enumeration value="SLE"/>
          <xsd:enumeration value="SLV"/>
          <xsd:enumeration value="SOM"/>
          <xsd:enumeration value="SRB"/>
          <xsd:enumeration value="SSD"/>
          <xsd:enumeration value="STP"/>
          <xsd:enumeration value="SUR"/>
          <xsd:enumeration value="SVK"/>
          <xsd:enumeration value="SWZ"/>
          <xsd:enumeration value="SYC"/>
          <xsd:enumeration value="SYR"/>
          <xsd:enumeration value="TCA"/>
          <xsd:enumeration value="TCD"/>
          <xsd:enumeration value="TGO"/>
          <xsd:enumeration value="THA"/>
          <xsd:enumeration value="TJK"/>
          <xsd:enumeration value="TKL"/>
          <xsd:enumeration value="TKM"/>
          <xsd:enumeration value="TLS"/>
          <xsd:enumeration value="TON"/>
          <xsd:enumeration value="TTO"/>
          <xsd:enumeration value="TUN"/>
          <xsd:enumeration value="TUR"/>
          <xsd:enumeration value="TUV"/>
          <xsd:enumeration value="TZA"/>
          <xsd:enumeration value="UGA"/>
          <xsd:enumeration value="UKR"/>
          <xsd:enumeration value="UNV"/>
          <xsd:enumeration value="URY"/>
          <xsd:enumeration value="UZB"/>
          <xsd:enumeration value="VCT"/>
          <xsd:enumeration value="VEN"/>
          <xsd:enumeration value="VGB"/>
          <xsd:enumeration value="VNM"/>
          <xsd:enumeration value="VUT"/>
          <xsd:enumeration value="WSM"/>
          <xsd:enumeration value="YEM"/>
          <xsd:enumeration value="ZAF"/>
          <xsd:enumeration value="ZMB"/>
          <xsd:enumeration value="ZWE"/>
          <xsd:enumeration value="H01"/>
          <xsd:enumeration value="H02"/>
          <xsd:enumeration value="H03"/>
          <xsd:enumeration value="H04"/>
          <xsd:enumeration value="H05"/>
          <xsd:enumeration value="H10"/>
          <xsd:enumeration value="H11"/>
          <xsd:enumeration value="H13"/>
          <xsd:enumeration value="H13"/>
          <xsd:enumeration value="H14"/>
          <xsd:enumeration value="H15"/>
          <xsd:enumeration value="H17"/>
          <xsd:enumeration value="H18"/>
          <xsd:enumeration value="H19"/>
          <xsd:enumeration value="H20"/>
          <xsd:enumeration value="H21"/>
          <xsd:enumeration value="H22"/>
          <xsd:enumeration value="H23"/>
          <xsd:enumeration value="H24"/>
          <xsd:enumeration value="H25"/>
          <xsd:enumeration value="H26"/>
          <xsd:enumeration value="H27"/>
          <xsd:enumeration value="H28"/>
          <xsd:enumeration value="H30"/>
          <xsd:enumeration value="H31"/>
          <xsd:enumeration value="H35"/>
          <xsd:enumeration value="H42"/>
          <xsd:enumeration value="H43"/>
          <xsd:enumeration value="H45"/>
          <xsd:enumeration value="H46"/>
          <xsd:enumeration value="H48"/>
          <xsd:enumeration value="H49"/>
          <xsd:enumeration value="H51"/>
          <xsd:enumeration value="H54"/>
          <xsd:enumeration value="H56"/>
          <xsd:enumeration value="H57"/>
          <xsd:enumeration value="H58"/>
          <xsd:enumeration value="H59"/>
          <xsd:enumeration value="H61"/>
          <xsd:enumeration value="H62"/>
          <xsd:enumeration value="H70"/>
          <xsd:enumeration value="H71"/>
        </xsd:restriction>
      </xsd:simpleType>
    </xsd:element>
    <xsd:element name="UndpDocFormat" ma:index="12" nillable="true" ma:displayName="Document Medium" ma:description="The medium/format from which this document originated (i.e. Fax, Paper, eDocument etc.)" ma:format="Dropdown" ma:internalName="UndpDocFormat">
      <xsd:simpleType>
        <xsd:restriction base="dms:Choice">
          <xsd:enumeration value="E-Document"/>
          <xsd:enumeration value="Letter/Paper"/>
          <xsd:enumeration value="E-Mail"/>
          <xsd:enumeration value="Fax/Telecopy"/>
          <xsd:enumeration value="Audio"/>
          <xsd:enumeration value="Database"/>
          <xsd:enumeration value="Image/Picture"/>
          <xsd:enumeration value="Instant Message"/>
          <xsd:enumeration value="Social Media"/>
        </xsd:restriction>
      </xsd:simpleType>
    </xsd:element>
    <xsd:element name="UndpDocID" ma:index="14" nillable="true" ma:displayName="Doc ID" ma:description="The Unique ID number for this document. Reserve for System Use." ma:internalName="UndpDocID">
      <xsd:simpleType>
        <xsd:restriction base="dms:Text">
          <xsd:maxLength value="35"/>
        </xsd:restriction>
      </xsd:simpleType>
    </xsd:element>
    <xsd:element name="TaxCatchAll" ma:index="23" nillable="true" ma:displayName="Taxonomy Catch All Column" ma:hidden="true" ma:list="{ebf97bad-dcbe-4f0d-9a23-b800605d6ac9}" ma:internalName="TaxCatchAll" ma:showField="CatchAllData"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ebf97bad-dcbe-4f0d-9a23-b800605d6ac9}" ma:internalName="TaxCatchAllLabel" ma:readOnly="true" ma:showField="CatchAllDataLabel"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UndpDocTypeMMTaxHTField0" ma:index="25" nillable="true" ma:taxonomy="true" ma:internalName="UndpDocTypeMMTaxHTField0" ma:taxonomyFieldName="UndpDocTypeMM" ma:displayName="Document Type" ma:default="" ma:fieldId="{ef94467a-fb76-4b42-91a0-5b5bdb6c8d34}" ma:sspId="28e6c43a-9e99-4bdd-9574-a0fa4ea3b61e" ma:termSetId="9ee71e91-19a9-476b-852f-3c2a633960f8" ma:anchorId="00000000-0000-0000-0000-000000000000" ma:open="false" ma:isKeyword="false">
      <xsd:complexType>
        <xsd:sequence>
          <xsd:element ref="pc:Terms" minOccurs="0" maxOccurs="1"/>
        </xsd:sequence>
      </xsd:complexType>
    </xsd:element>
    <xsd:element name="UNDPCountryTaxHTField0" ma:index="27" nillable="true" ma:taxonomy="true" ma:internalName="UNDPCountryTaxHTField0" ma:taxonomyFieldName="UNDPCountry" ma:displayName="Applies To Unit/Office/Country" ma:default="" ma:fieldId="{81e4cc14-7d66-47aa-92fc-e5e3ceab8cf9}" ma:taxonomyMulti="true" ma:sspId="28e6c43a-9e99-4bdd-9574-a0fa4ea3b61e" ma:termSetId="442a42f2-fc2a-49a0-9036-6cd97a005fbd" ma:anchorId="00000000-0000-0000-0000-000000000000" ma:open="false" ma:isKeyword="false">
      <xsd:complexType>
        <xsd:sequence>
          <xsd:element ref="pc:Terms" minOccurs="0" maxOccurs="1"/>
        </xsd:sequence>
      </xsd:complexType>
    </xsd:element>
    <xsd:element name="UNDPDocumentCategoryTaxHTField0" ma:index="30" nillable="true" ma:taxonomy="true" ma:internalName="UNDPDocumentCategoryTaxHTField0" ma:taxonomyFieldName="UNDPDocumentCategory" ma:displayName="Document Category" ma:readOnly="false" ma:default="" ma:fieldId="{30683383-b7b1-438d-8f61-9bf6b516a9e8}" ma:sspId="28e6c43a-9e99-4bdd-9574-a0fa4ea3b61e" ma:termSetId="353ae5a2-1c9c-42f6-bb56-cf3ba72fb601" ma:anchorId="00000000-0000-0000-0000-000000000000" ma:open="false" ma:isKeyword="false">
      <xsd:complexType>
        <xsd:sequence>
          <xsd:element ref="pc:Terms" minOccurs="0" maxOccurs="1"/>
        </xsd:sequence>
      </xsd:complexType>
    </xsd:element>
    <xsd:element name="b6db62fdefd74bd188b0c1cc54de5bcf" ma:index="32" nillable="true" ma:taxonomy="true" ma:internalName="b6db62fdefd74bd188b0c1cc54de5bcf" ma:taxonomyFieldName="UndpUnitMM" ma:displayName="Responsible Unit/Office" ma:readOnly="false" ma:default="" ma:fieldId="{b6db62fd-efd7-4bd1-88b0-c1cc54de5bcf}" ma:taxonomyMulti="true" ma:sspId="28e6c43a-9e99-4bdd-9574-a0fa4ea3b61e" ma:termSetId="41041907-3ad1-4549-b766-200fd229bd1c" ma:anchorId="00000000-0000-0000-0000-000000000000" ma:open="false" ma:isKeyword="false">
      <xsd:complexType>
        <xsd:sequence>
          <xsd:element ref="pc:Terms" minOccurs="0" maxOccurs="1"/>
        </xsd:sequence>
      </xsd:complexType>
    </xsd:element>
    <xsd:element name="UN_x0020_LanguagesTaxHTField0" ma:index="33" nillable="true" ma:taxonomy="true" ma:internalName="UN_x0020_LanguagesTaxHTField0" ma:taxonomyFieldName="UN_x0020_Languages" ma:displayName="UN Languages" ma:readOnly="false" ma:default="1;#English|7f98b732-4b5b-4b70-ba90-a0eff09b5d2d" ma:fieldId="{41a2b052-e54a-4bfe-83da-6da45935c81e}" ma:sspId="28e6c43a-9e99-4bdd-9574-a0fa4ea3b61e" ma:termSetId="b4046108-c9b1-4d97-ad16-d3846fb24317" ma:anchorId="45d05d46-9bc9-40df-8618-9658690cf41e" ma:open="false" ma:isKeyword="false">
      <xsd:complexType>
        <xsd:sequence>
          <xsd:element ref="pc:Terms" minOccurs="0" maxOccurs="1"/>
        </xsd:sequence>
      </xsd:complexType>
    </xsd:element>
    <xsd:element name="c4e2ab2cc9354bbf9064eeb465a566ea" ma:index="34" nillable="true" ma:taxonomy="true" ma:internalName="c4e2ab2cc9354bbf9064eeb465a566ea" ma:taxonomyFieldName="eRegFilingCodeMM" ma:displayName="eFiling Code" ma:readOnly="false" ma:default="" ma:fieldId="{c4e2ab2c-c935-4bbf-9064-eeb465a566ea}" ma:sspId="28e6c43a-9e99-4bdd-9574-a0fa4ea3b61e" ma:termSetId="3f69c20a-3173-4973-84b2-95ebea5be078" ma:anchorId="f37a81ce-dd31-4fa3-b388-af2156d559de" ma:open="false" ma:isKeyword="false">
      <xsd:complexType>
        <xsd:sequence>
          <xsd:element ref="pc:Terms" minOccurs="0" maxOccurs="1"/>
        </xsd:sequence>
      </xsd:complexType>
    </xsd:element>
    <xsd:element name="UNDPFocusAreasTaxHTField0" ma:index="35" nillable="true" ma:taxonomy="true" ma:internalName="UNDPFocusAreasTaxHTField0" ma:taxonomyFieldName="UNDPFocusAreas" ma:displayName="Focus Area" ma:readOnly="false" ma:default="" ma:fieldId="{c0f5d6bc-94c2-4efb-8cb3-448ca9792810}" ma:taxonomyMulti="true" ma:sspId="28e6c43a-9e99-4bdd-9574-a0fa4ea3b61e" ma:termSetId="5595b894-23d9-4524-8855-5c6c69b8bcc7" ma:anchorId="00000000-0000-0000-0000-000000000000" ma:open="false" ma:isKeyword="false">
      <xsd:complexType>
        <xsd:sequence>
          <xsd:element ref="pc:Terms" minOccurs="0" maxOccurs="1"/>
        </xsd:sequence>
      </xsd:complexType>
    </xsd:element>
    <xsd:element name="UndpIsTemplate" ma:index="43" nillable="true" ma:displayName="Template" ma:default="No" ma:description="Is this document a template or model upon which other documents should be based?" ma:format="RadioButtons" ma:hidden="true" ma:internalName="UndpIsTemplate" ma:readOnly="false">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f1161f5b-24a3-4c2d-bc81-44cb9325e8ee" elementFormDefault="qualified">
    <xsd:import namespace="http://schemas.microsoft.com/office/2006/documentManagement/types"/>
    <xsd:import namespace="http://schemas.microsoft.com/office/infopath/2007/PartnerControls"/>
    <xsd:element name="UNDPPOPPFunctionalArea" ma:index="5" nillable="true" ma:displayName="Functional Area" ma:description="The Functional Area (as defined in POPP) of this document" ma:format="Dropdown" ma:internalName="UNDPPOPPFunctionalArea" ma:readOnly="false">
      <xsd:simpleType>
        <xsd:restriction base="dms:Choice">
          <xsd:enumeration value="Administrative Services"/>
          <xsd:enumeration value="Contract and Procurement"/>
          <xsd:enumeration value="Ethics"/>
          <xsd:enumeration value="Financial Resources"/>
          <xsd:enumeration value="Human Resources"/>
          <xsd:enumeration value="Information and Communications Technology"/>
          <xsd:enumeration value="Management of Crisis and Special Development Situations"/>
          <xsd:enumeration value="Partnerships"/>
          <xsd:enumeration value="Programme and Project"/>
          <xsd:enumeration value="Results &amp; Accountability"/>
          <xsd:enumeration value="Prescriptive Content"/>
          <xsd:enumeration value="Security"/>
        </xsd:restriction>
      </xsd:simpleType>
    </xsd:element>
    <xsd:element name="Outcome1" ma:index="9" nillable="true" ma:displayName="Output No" ma:internalName="Outcome1" ma:readOnly="false">
      <xsd:simpleType>
        <xsd:restriction base="dms:Text">
          <xsd:maxLength value="8"/>
        </xsd:restriction>
      </xsd:simpleType>
    </xsd:element>
    <xsd:element name="PDC_x0020_Document_x0020_Category" ma:index="15" nillable="true" ma:displayName="PDC Document Category" ma:default="Project" ma:format="Dropdown" ma:internalName="PDC_x0020_Document_x0020_Category" ma:readOnly="false">
      <xsd:simpleType>
        <xsd:restriction base="dms:Choice">
          <xsd:enumeration value="Project"/>
          <xsd:enumeration value="Proposal"/>
        </xsd:restriction>
      </xsd:simpleType>
    </xsd:element>
    <xsd:element name="UNDPPublishedDate" ma:index="19" nillable="true" ma:displayName="Published Date" ma:description="The date the document was published" ma:format="DateOnly" ma:hidden="true" ma:internalName="UNDPPublishedDate" ma:readOnly="false">
      <xsd:simpleType>
        <xsd:restriction base="dms:DateTime"/>
      </xsd:simpleType>
    </xsd:element>
    <xsd:element name="UNDPSummary" ma:index="21" nillable="true" ma:displayName="Summary" ma:description="A brief description or summary of the document that will displayed in search results." ma:hidden="true" ma:internalName="UNDPSummary" ma:readOnly="false">
      <xsd:simpleType>
        <xsd:restriction base="dms:Note"/>
      </xsd:simpleType>
    </xsd:element>
    <xsd:element name="o4086b1782a74105bb5269035bccc8e9" ma:index="39" nillable="true" ma:taxonomy="true" ma:internalName="o4086b1782a74105bb5269035bccc8e9" ma:taxonomyFieldName="Atlas_x0020_Document_x0020_Status" ma:displayName="PDC Document Status" ma:indexed="true" ma:default="763;#Draft|121d40a5-e62e-4d42-82e4-d6d12003de0a" ma:fieldId="{84086b17-82a7-4105-bb52-69035bccc8e9}" ma:sspId="28e6c43a-9e99-4bdd-9574-a0fa4ea3b61e" ma:termSetId="25903f6f-cbc1-40ed-9940-25d83ada12cd" ma:anchorId="00000000-0000-0000-0000-000000000000" ma:open="false" ma:isKeyword="false">
      <xsd:complexType>
        <xsd:sequence>
          <xsd:element ref="pc:Terms" minOccurs="0" maxOccurs="1"/>
        </xsd:sequence>
      </xsd:complexType>
    </xsd:element>
    <xsd:element name="Project_x0020_Number" ma:index="40" nillable="true" ma:displayName="Project Number" ma:hidden="true" ma:internalName="Project_x0020_Number" ma:readOnly="false">
      <xsd:simpleType>
        <xsd:restriction base="dms:Text">
          <xsd:maxLength value="8"/>
        </xsd:restriction>
      </xsd:simpleType>
    </xsd:element>
    <xsd:element name="idff2b682fce4d0680503cd9036a3260" ma:index="41" nillable="true" ma:taxonomy="true" ma:internalName="idff2b682fce4d0680503cd9036a3260" ma:taxonomyFieldName="Atlas_x0020_Document_x0020_Type" ma:displayName="PDC Document Type" ma:default="" ma:fieldId="{2dff2b68-2fce-4d06-8050-3cd9036a3260}" ma:sspId="28e6c43a-9e99-4bdd-9574-a0fa4ea3b61e" ma:termSetId="30d68b81-e6e1-44c0-83ea-00369bf2f000" ma:anchorId="00000000-0000-0000-0000-000000000000" ma:open="false" ma:isKeyword="false">
      <xsd:complexType>
        <xsd:sequence>
          <xsd:element ref="pc:Terms" minOccurs="0" maxOccurs="1"/>
        </xsd:sequence>
      </xsd:complexType>
    </xsd:element>
    <xsd:element name="gc6531b704974d528487414686b72f6f" ma:index="44" nillable="true" ma:taxonomy="true" ma:internalName="gc6531b704974d528487414686b72f6f" ma:taxonomyFieldName="Operating_x0020_Unit0" ma:displayName="Operating Unit" ma:default="" ma:fieldId="{0c6531b7-0497-4d52-8487-414686b72f6f}" ma:sspId="28e6c43a-9e99-4bdd-9574-a0fa4ea3b61e" ma:termSetId="4a12f052-e370-4dc7-89e6-088c48edbf4d" ma:anchorId="00000000-0000-0000-0000-000000000000" ma:open="false" ma:isKeyword="false">
      <xsd:complexType>
        <xsd:sequence>
          <xsd:element ref="pc:Terms" minOccurs="0" maxOccurs="1"/>
        </xsd:sequence>
      </xsd:complexType>
    </xsd:element>
    <xsd:element name="Project_x0020_Manager" ma:index="45" nillable="true" ma:displayName="Project Manager" ma:hidden="true" ma:internalName="Project_x0020_Manager" ma:readOnly="false">
      <xsd:simpleType>
        <xsd:restriction base="dms:Text">
          <xsd:maxLength value="50"/>
        </xsd:restriction>
      </xsd:simpleType>
    </xsd:element>
    <xsd:element name="_dlc_DocId" ma:index="47" nillable="true" ma:displayName="Document ID Value" ma:description="The value of the document ID assigned to this item." ma:internalName="_dlc_DocId" ma:readOnly="true">
      <xsd:simpleType>
        <xsd:restriction base="dms:Text"/>
      </xsd:simpleType>
    </xsd:element>
    <xsd:element name="_dlc_DocIdUrl" ma:index="4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9" nillable="true" ma:displayName="Persist ID" ma:description="Keep ID on add." ma:hidden="true" ma:internalName="_dlc_DocIdPersistId" ma:readOnly="true">
      <xsd:simpleType>
        <xsd:restriction base="dms:Boolean"/>
      </xsd:simpleType>
    </xsd:element>
    <xsd:element name="Document_x0020_Coverage_x0020_Period_x0020_Start_x0020_Date" ma:index="50" nillable="true" ma:displayName="Document Coverage Period Start Date" ma:description="The period start date of the document covers or is valid (E.g. project start date specified in a project document, start date of the period covered by a project review report, a donor report, etc.)" ma:format="DateOnly" ma:internalName="Document_x0020_Coverage_x0020_Period_x0020_Start_x0020_Date">
      <xsd:simpleType>
        <xsd:restriction base="dms:DateTime"/>
      </xsd:simpleType>
    </xsd:element>
    <xsd:element name="Document_x0020_Coverage_x0020_Period_x0020_End_x0020_Date" ma:index="51" nillable="true" ma:displayName="Document Coverage Period End Date" ma:description="The period end date of the document covers or is valid (E.g. End date specified in a project document, period end date of review report, signed or published date if period is not relevant, such as MoU or Tender)" ma:format="DateOnly" ma:internalName="Document_x0020_Coverage_x0020_Period_x0020_End_x0020_Date" ma:readOnly="false">
      <xsd:simpleType>
        <xsd:restriction base="dms:DateTime"/>
      </xsd:simpleType>
    </xsd:element>
    <xsd:element name="SharedWithUsers" ma:index="5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29" ma:displayName="Content Type"/>
        <xsd:element ref="dc:title" minOccurs="0" maxOccurs="1" ma:index="1" ma:displayName="Title"/>
        <xsd:element ref="dc:subject" minOccurs="0" maxOccurs="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haredContentType xmlns="Microsoft.SharePoint.Taxonomy.ContentTypeSync" SourceId="28e6c43a-9e99-4bdd-9574-a0fa4ea3b61e" ContentTypeId="0x010100F075C04BA242A84ABD3293E3AD35CDA4" PreviousValue="false"/>
</file>

<file path=customXml/itemProps1.xml><?xml version="1.0" encoding="utf-8"?>
<ds:datastoreItem xmlns:ds="http://schemas.openxmlformats.org/officeDocument/2006/customXml" ds:itemID="{BD5FA9C1-A582-414D-99C3-78285EB6D935}"/>
</file>

<file path=customXml/itemProps2.xml><?xml version="1.0" encoding="utf-8"?>
<ds:datastoreItem xmlns:ds="http://schemas.openxmlformats.org/officeDocument/2006/customXml" ds:itemID="{F6DA255D-9E01-443B-8EF9-2513C9D22819}"/>
</file>

<file path=customXml/itemProps3.xml><?xml version="1.0" encoding="utf-8"?>
<ds:datastoreItem xmlns:ds="http://schemas.openxmlformats.org/officeDocument/2006/customXml" ds:itemID="{F4AF2AF9-FA0F-413D-BFED-7898B9FBCF00}"/>
</file>

<file path=customXml/itemProps4.xml><?xml version="1.0" encoding="utf-8"?>
<ds:datastoreItem xmlns:ds="http://schemas.openxmlformats.org/officeDocument/2006/customXml" ds:itemID="{BB6CFF98-2A6F-40F9-9AEF-F82498067036}"/>
</file>

<file path=customXml/itemProps5.xml><?xml version="1.0" encoding="utf-8"?>
<ds:datastoreItem xmlns:ds="http://schemas.openxmlformats.org/officeDocument/2006/customXml" ds:itemID="{91977EAE-F06A-48CF-B0C1-34917ECD79D2}"/>
</file>

<file path=docProps/app.xml><?xml version="1.0" encoding="utf-8"?>
<Properties xmlns="http://schemas.openxmlformats.org/officeDocument/2006/extended-properties" xmlns:vt="http://schemas.openxmlformats.org/officeDocument/2006/docPropsVTypes">
  <Template/>
  <TotalTime>4018</TotalTime>
  <Words>1836</Words>
  <Application>Microsoft Office PowerPoint</Application>
  <PresentationFormat>On-screen Show (4:3)</PresentationFormat>
  <Paragraphs>230</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News Gothic MT</vt:lpstr>
      <vt:lpstr>Wingdings</vt:lpstr>
      <vt:lpstr>Wingdings 2</vt:lpstr>
      <vt:lpstr>Breeze</vt:lpstr>
      <vt:lpstr>SELAJSI</vt:lpstr>
      <vt:lpstr>Project progress – A2J</vt:lpstr>
      <vt:lpstr>Project progress – A2J Prisons &amp; Land Mediation</vt:lpstr>
      <vt:lpstr>Project progress – SGBV </vt:lpstr>
      <vt:lpstr>Project Progress – SI </vt:lpstr>
      <vt:lpstr>Financial Overview</vt:lpstr>
      <vt:lpstr>MAIN CHALLENGES</vt:lpstr>
      <vt:lpstr>AWP Revisions/Approvals</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Progress Update to the Board</dc:title>
  <dc:subject/>
  <dc:creator>Cyrene Siriwardhana</dc:creator>
  <cp:lastModifiedBy>Madushika Lansakara</cp:lastModifiedBy>
  <cp:revision>140</cp:revision>
  <cp:lastPrinted>2015-06-30T11:34:45Z</cp:lastPrinted>
  <dcterms:created xsi:type="dcterms:W3CDTF">2012-02-27T17:58:05Z</dcterms:created>
  <dcterms:modified xsi:type="dcterms:W3CDTF">2015-07-09T08:30:13Z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tlas_x0020_Document_x0020_Type">
    <vt:lpwstr>236;#Progress Report|cafb2bdd-31de-4683-a84c-29af809cca57</vt:lpwstr>
  </property>
  <property fmtid="{D5CDD505-2E9C-101B-9397-08002B2CF9AE}" pid="3" name="UNDPCountry">
    <vt:lpwstr/>
  </property>
  <property fmtid="{D5CDD505-2E9C-101B-9397-08002B2CF9AE}" pid="4" name="UNDPDocumentCategory">
    <vt:lpwstr/>
  </property>
  <property fmtid="{D5CDD505-2E9C-101B-9397-08002B2CF9AE}" pid="5" name="ContentTypeId">
    <vt:lpwstr>0x010100F075C04BA242A84ABD3293E3AD35CDA400AB50428DC784B44FAACCAA5FAE40C0590045B5E632B552204ABF0E616DD66BDA0F</vt:lpwstr>
  </property>
  <property fmtid="{D5CDD505-2E9C-101B-9397-08002B2CF9AE}" pid="6" name="UnitTaxHTField0">
    <vt:lpwstr/>
  </property>
  <property fmtid="{D5CDD505-2E9C-101B-9397-08002B2CF9AE}" pid="7" name="UN Languages">
    <vt:lpwstr>1;#English|7f98b732-4b5b-4b70-ba90-a0eff09b5d2d</vt:lpwstr>
  </property>
  <property fmtid="{D5CDD505-2E9C-101B-9397-08002B2CF9AE}" pid="8" name="Operating Unit0">
    <vt:lpwstr>1141;#LKA|deec9dc2-96dc-4d5a-99c7-854fd22f8c85</vt:lpwstr>
  </property>
  <property fmtid="{D5CDD505-2E9C-101B-9397-08002B2CF9AE}" pid="9" name="Atlas Document Status">
    <vt:lpwstr>763;#Draft|121d40a5-e62e-4d42-82e4-d6d12003de0a</vt:lpwstr>
  </property>
  <property fmtid="{D5CDD505-2E9C-101B-9397-08002B2CF9AE}" pid="10" name="_dlc_DocIdItemGuid">
    <vt:lpwstr>014ce257-dc8d-4034-952e-6d7421b119e0</vt:lpwstr>
  </property>
  <property fmtid="{D5CDD505-2E9C-101B-9397-08002B2CF9AE}" pid="11" name="Atlas Document Type">
    <vt:lpwstr>1112;#Progress Report|03c70d0e-c75e-4cfb-8288-e692640ede14</vt:lpwstr>
  </property>
  <property fmtid="{D5CDD505-2E9C-101B-9397-08002B2CF9AE}" pid="12" name="eRegFilingCodeMM">
    <vt:lpwstr/>
  </property>
  <property fmtid="{D5CDD505-2E9C-101B-9397-08002B2CF9AE}" pid="13" name="UndpUnitMM">
    <vt:lpwstr/>
  </property>
  <property fmtid="{D5CDD505-2E9C-101B-9397-08002B2CF9AE}" pid="14" name="Unit">
    <vt:lpwstr/>
  </property>
  <property fmtid="{D5CDD505-2E9C-101B-9397-08002B2CF9AE}" pid="15" name="UNDPFocusAreas">
    <vt:lpwstr/>
  </property>
  <property fmtid="{D5CDD505-2E9C-101B-9397-08002B2CF9AE}" pid="16" name="UndpDocTypeMM">
    <vt:lpwstr/>
  </property>
  <property fmtid="{D5CDD505-2E9C-101B-9397-08002B2CF9AE}" pid="17" name="DocumentSetDescription">
    <vt:lpwstr/>
  </property>
  <property fmtid="{D5CDD505-2E9C-101B-9397-08002B2CF9AE}" pid="18" name="URL">
    <vt:lpwstr/>
  </property>
</Properties>
</file>